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9" r:id="rId1"/>
  </p:sldMasterIdLst>
  <p:notesMasterIdLst>
    <p:notesMasterId r:id="rId57"/>
  </p:notesMasterIdLst>
  <p:sldIdLst>
    <p:sldId id="258" r:id="rId2"/>
    <p:sldId id="265" r:id="rId3"/>
    <p:sldId id="266" r:id="rId4"/>
    <p:sldId id="267" r:id="rId5"/>
    <p:sldId id="268" r:id="rId6"/>
    <p:sldId id="269" r:id="rId7"/>
    <p:sldId id="270" r:id="rId8"/>
    <p:sldId id="271" r:id="rId9"/>
    <p:sldId id="272" r:id="rId10"/>
    <p:sldId id="273" r:id="rId11"/>
    <p:sldId id="274" r:id="rId12"/>
    <p:sldId id="276" r:id="rId13"/>
    <p:sldId id="277" r:id="rId14"/>
    <p:sldId id="278" r:id="rId15"/>
    <p:sldId id="279" r:id="rId16"/>
    <p:sldId id="280" r:id="rId17"/>
    <p:sldId id="281" r:id="rId18"/>
    <p:sldId id="282" r:id="rId19"/>
    <p:sldId id="283" r:id="rId20"/>
    <p:sldId id="284" r:id="rId21"/>
    <p:sldId id="285" r:id="rId22"/>
    <p:sldId id="286" r:id="rId23"/>
    <p:sldId id="289" r:id="rId24"/>
    <p:sldId id="290" r:id="rId25"/>
    <p:sldId id="291" r:id="rId26"/>
    <p:sldId id="292" r:id="rId27"/>
    <p:sldId id="293" r:id="rId28"/>
    <p:sldId id="294" r:id="rId29"/>
    <p:sldId id="295" r:id="rId30"/>
    <p:sldId id="296" r:id="rId31"/>
    <p:sldId id="297" r:id="rId32"/>
    <p:sldId id="298" r:id="rId33"/>
    <p:sldId id="299" r:id="rId34"/>
    <p:sldId id="302" r:id="rId35"/>
    <p:sldId id="303" r:id="rId36"/>
    <p:sldId id="304" r:id="rId37"/>
    <p:sldId id="305" r:id="rId38"/>
    <p:sldId id="306" r:id="rId39"/>
    <p:sldId id="307" r:id="rId40"/>
    <p:sldId id="308" r:id="rId41"/>
    <p:sldId id="309" r:id="rId42"/>
    <p:sldId id="310" r:id="rId43"/>
    <p:sldId id="311" r:id="rId44"/>
    <p:sldId id="314" r:id="rId45"/>
    <p:sldId id="313" r:id="rId46"/>
    <p:sldId id="318" r:id="rId47"/>
    <p:sldId id="321" r:id="rId48"/>
    <p:sldId id="333" r:id="rId49"/>
    <p:sldId id="324" r:id="rId50"/>
    <p:sldId id="325" r:id="rId51"/>
    <p:sldId id="326" r:id="rId52"/>
    <p:sldId id="327" r:id="rId53"/>
    <p:sldId id="328" r:id="rId54"/>
    <p:sldId id="331" r:id="rId55"/>
    <p:sldId id="300"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720"/>
  </p:normalViewPr>
  <p:slideViewPr>
    <p:cSldViewPr snapToGrid="0" snapToObjects="1">
      <p:cViewPr varScale="1">
        <p:scale>
          <a:sx n="67" d="100"/>
          <a:sy n="67" d="100"/>
        </p:scale>
        <p:origin x="66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DF6BE4-1D0C-4839-8B59-2EE7AB2F35C7}" type="doc">
      <dgm:prSet loTypeId="urn:microsoft.com/office/officeart/2005/8/layout/chevron1" loCatId="process" qsTypeId="urn:microsoft.com/office/officeart/2005/8/quickstyle/simple1" qsCatId="simple" csTypeId="urn:microsoft.com/office/officeart/2005/8/colors/accent1_2" csCatId="accent1" phldr="1"/>
      <dgm:spPr/>
    </dgm:pt>
    <dgm:pt modelId="{AF69D640-5234-4247-A13E-C97653CEE17C}">
      <dgm:prSet phldrT="[Text]"/>
      <dgm:spPr>
        <a:xfrm>
          <a:off x="2197" y="1864946"/>
          <a:ext cx="2676769" cy="1070707"/>
        </a:xfrm>
      </dgm:spPr>
      <dgm:t>
        <a:bodyPr/>
        <a:lstStyle/>
        <a:p>
          <a:r>
            <a:rPr lang="en-US" b="1" dirty="0">
              <a:solidFill>
                <a:schemeClr val="bg1"/>
              </a:solidFill>
              <a:latin typeface="Times New Roman" pitchFamily="18" charset="0"/>
              <a:ea typeface="+mn-ea"/>
              <a:cs typeface="Times New Roman" pitchFamily="18" charset="0"/>
            </a:rPr>
            <a:t>Performance</a:t>
          </a:r>
          <a:endParaRPr lang="en-US" b="1" dirty="0">
            <a:solidFill>
              <a:schemeClr val="bg1"/>
            </a:solidFill>
            <a:latin typeface="Gill Sans MT"/>
            <a:ea typeface="+mn-ea"/>
            <a:cs typeface="+mn-cs"/>
          </a:endParaRPr>
        </a:p>
      </dgm:t>
    </dgm:pt>
    <dgm:pt modelId="{058E04F8-C564-4AC8-99CB-B43E47E0D912}" type="parTrans" cxnId="{BB62B521-4C51-4065-A858-09EA02665335}">
      <dgm:prSet/>
      <dgm:spPr/>
      <dgm:t>
        <a:bodyPr/>
        <a:lstStyle/>
        <a:p>
          <a:endParaRPr lang="en-US"/>
        </a:p>
      </dgm:t>
    </dgm:pt>
    <dgm:pt modelId="{A236BD30-710A-4D79-A113-5884E70830CB}" type="sibTrans" cxnId="{BB62B521-4C51-4065-A858-09EA02665335}">
      <dgm:prSet/>
      <dgm:spPr/>
      <dgm:t>
        <a:bodyPr/>
        <a:lstStyle/>
        <a:p>
          <a:endParaRPr lang="en-US"/>
        </a:p>
      </dgm:t>
    </dgm:pt>
    <dgm:pt modelId="{169D8A6D-2704-4ADD-8518-EC8A7CD74D84}">
      <dgm:prSet phldrT="[Text]"/>
      <dgm:spPr>
        <a:xfrm>
          <a:off x="2411290" y="1864946"/>
          <a:ext cx="2676769" cy="1070707"/>
        </a:xfrm>
      </dgm:spPr>
      <dgm:t>
        <a:bodyPr/>
        <a:lstStyle/>
        <a:p>
          <a:r>
            <a:rPr lang="en-US" b="1" dirty="0">
              <a:solidFill>
                <a:schemeClr val="bg1"/>
              </a:solidFill>
              <a:latin typeface="Times New Roman" pitchFamily="18" charset="0"/>
              <a:ea typeface="+mn-ea"/>
              <a:cs typeface="Times New Roman" pitchFamily="18" charset="0"/>
            </a:rPr>
            <a:t>Load</a:t>
          </a:r>
          <a:endParaRPr lang="en-US" b="1" dirty="0">
            <a:solidFill>
              <a:schemeClr val="bg1"/>
            </a:solidFill>
            <a:latin typeface="Gill Sans MT"/>
            <a:ea typeface="+mn-ea"/>
            <a:cs typeface="+mn-cs"/>
          </a:endParaRPr>
        </a:p>
      </dgm:t>
    </dgm:pt>
    <dgm:pt modelId="{DBFFF9E1-C650-45F2-AE35-AAAA028CCFCB}" type="parTrans" cxnId="{24641E83-5C89-49E2-9335-E43FD2359C0A}">
      <dgm:prSet/>
      <dgm:spPr/>
      <dgm:t>
        <a:bodyPr/>
        <a:lstStyle/>
        <a:p>
          <a:endParaRPr lang="en-US"/>
        </a:p>
      </dgm:t>
    </dgm:pt>
    <dgm:pt modelId="{08C5669B-74CB-45BB-898C-A396F41E465C}" type="sibTrans" cxnId="{24641E83-5C89-49E2-9335-E43FD2359C0A}">
      <dgm:prSet/>
      <dgm:spPr/>
      <dgm:t>
        <a:bodyPr/>
        <a:lstStyle/>
        <a:p>
          <a:endParaRPr lang="en-US"/>
        </a:p>
      </dgm:t>
    </dgm:pt>
    <dgm:pt modelId="{281018A7-93E9-4781-86E1-45F6C5E3C4EC}">
      <dgm:prSet phldrT="[Text]"/>
      <dgm:spPr>
        <a:xfrm>
          <a:off x="4820382" y="1864946"/>
          <a:ext cx="2676769" cy="1070707"/>
        </a:xfrm>
      </dgm:spPr>
      <dgm:t>
        <a:bodyPr/>
        <a:lstStyle/>
        <a:p>
          <a:r>
            <a:rPr lang="en-US" b="1" dirty="0">
              <a:solidFill>
                <a:schemeClr val="bg1"/>
              </a:solidFill>
              <a:latin typeface="Times New Roman" pitchFamily="18" charset="0"/>
              <a:ea typeface="+mn-ea"/>
              <a:cs typeface="Times New Roman" pitchFamily="18" charset="0"/>
            </a:rPr>
            <a:t>Stress</a:t>
          </a:r>
          <a:endParaRPr lang="en-US" b="1" dirty="0">
            <a:solidFill>
              <a:schemeClr val="bg1"/>
            </a:solidFill>
            <a:latin typeface="Gill Sans MT"/>
            <a:ea typeface="+mn-ea"/>
            <a:cs typeface="+mn-cs"/>
          </a:endParaRPr>
        </a:p>
      </dgm:t>
    </dgm:pt>
    <dgm:pt modelId="{72734330-3108-401B-B8F5-CDFFCD185EC6}" type="parTrans" cxnId="{997C9046-9A2A-465F-8F39-89A32B9BCC02}">
      <dgm:prSet/>
      <dgm:spPr/>
      <dgm:t>
        <a:bodyPr/>
        <a:lstStyle/>
        <a:p>
          <a:endParaRPr lang="en-US"/>
        </a:p>
      </dgm:t>
    </dgm:pt>
    <dgm:pt modelId="{27FDB4AC-88F8-4E32-908D-26ECEA9C343E}" type="sibTrans" cxnId="{997C9046-9A2A-465F-8F39-89A32B9BCC02}">
      <dgm:prSet/>
      <dgm:spPr/>
      <dgm:t>
        <a:bodyPr/>
        <a:lstStyle/>
        <a:p>
          <a:endParaRPr lang="en-US"/>
        </a:p>
      </dgm:t>
    </dgm:pt>
    <dgm:pt modelId="{E4E108BA-E13A-4527-BCA9-A5FDE510E926}" type="pres">
      <dgm:prSet presAssocID="{F2DF6BE4-1D0C-4839-8B59-2EE7AB2F35C7}" presName="Name0" presStyleCnt="0">
        <dgm:presLayoutVars>
          <dgm:dir/>
          <dgm:animLvl val="lvl"/>
          <dgm:resizeHandles val="exact"/>
        </dgm:presLayoutVars>
      </dgm:prSet>
      <dgm:spPr/>
    </dgm:pt>
    <dgm:pt modelId="{7D2CECCA-096B-4773-BD86-44086D23D918}" type="pres">
      <dgm:prSet presAssocID="{AF69D640-5234-4247-A13E-C97653CEE17C}" presName="parTxOnly" presStyleLbl="node1" presStyleIdx="0" presStyleCnt="3">
        <dgm:presLayoutVars>
          <dgm:chMax val="0"/>
          <dgm:chPref val="0"/>
          <dgm:bulletEnabled val="1"/>
        </dgm:presLayoutVars>
      </dgm:prSet>
      <dgm:spPr>
        <a:prstGeom prst="chevron">
          <a:avLst/>
        </a:prstGeom>
      </dgm:spPr>
    </dgm:pt>
    <dgm:pt modelId="{A1CC811E-F781-4ADD-8923-68C4BBA96383}" type="pres">
      <dgm:prSet presAssocID="{A236BD30-710A-4D79-A113-5884E70830CB}" presName="parTxOnlySpace" presStyleCnt="0"/>
      <dgm:spPr/>
    </dgm:pt>
    <dgm:pt modelId="{95149913-3801-45D6-B142-F0F3BA5864F5}" type="pres">
      <dgm:prSet presAssocID="{169D8A6D-2704-4ADD-8518-EC8A7CD74D84}" presName="parTxOnly" presStyleLbl="node1" presStyleIdx="1" presStyleCnt="3">
        <dgm:presLayoutVars>
          <dgm:chMax val="0"/>
          <dgm:chPref val="0"/>
          <dgm:bulletEnabled val="1"/>
        </dgm:presLayoutVars>
      </dgm:prSet>
      <dgm:spPr>
        <a:prstGeom prst="chevron">
          <a:avLst/>
        </a:prstGeom>
      </dgm:spPr>
    </dgm:pt>
    <dgm:pt modelId="{464EF094-243A-4347-BCFE-D3EAEA976B4A}" type="pres">
      <dgm:prSet presAssocID="{08C5669B-74CB-45BB-898C-A396F41E465C}" presName="parTxOnlySpace" presStyleCnt="0"/>
      <dgm:spPr/>
    </dgm:pt>
    <dgm:pt modelId="{27AE5774-F46E-4292-9124-A08810EF0B14}" type="pres">
      <dgm:prSet presAssocID="{281018A7-93E9-4781-86E1-45F6C5E3C4EC}" presName="parTxOnly" presStyleLbl="node1" presStyleIdx="2" presStyleCnt="3">
        <dgm:presLayoutVars>
          <dgm:chMax val="0"/>
          <dgm:chPref val="0"/>
          <dgm:bulletEnabled val="1"/>
        </dgm:presLayoutVars>
      </dgm:prSet>
      <dgm:spPr>
        <a:prstGeom prst="chevron">
          <a:avLst/>
        </a:prstGeom>
      </dgm:spPr>
    </dgm:pt>
  </dgm:ptLst>
  <dgm:cxnLst>
    <dgm:cxn modelId="{BB62B521-4C51-4065-A858-09EA02665335}" srcId="{F2DF6BE4-1D0C-4839-8B59-2EE7AB2F35C7}" destId="{AF69D640-5234-4247-A13E-C97653CEE17C}" srcOrd="0" destOrd="0" parTransId="{058E04F8-C564-4AC8-99CB-B43E47E0D912}" sibTransId="{A236BD30-710A-4D79-A113-5884E70830CB}"/>
    <dgm:cxn modelId="{997C9046-9A2A-465F-8F39-89A32B9BCC02}" srcId="{F2DF6BE4-1D0C-4839-8B59-2EE7AB2F35C7}" destId="{281018A7-93E9-4781-86E1-45F6C5E3C4EC}" srcOrd="2" destOrd="0" parTransId="{72734330-3108-401B-B8F5-CDFFCD185EC6}" sibTransId="{27FDB4AC-88F8-4E32-908D-26ECEA9C343E}"/>
    <dgm:cxn modelId="{ED566A78-167A-4E95-8B49-9255D0569A84}" type="presOf" srcId="{AF69D640-5234-4247-A13E-C97653CEE17C}" destId="{7D2CECCA-096B-4773-BD86-44086D23D918}" srcOrd="0" destOrd="0" presId="urn:microsoft.com/office/officeart/2005/8/layout/chevron1"/>
    <dgm:cxn modelId="{24641E83-5C89-49E2-9335-E43FD2359C0A}" srcId="{F2DF6BE4-1D0C-4839-8B59-2EE7AB2F35C7}" destId="{169D8A6D-2704-4ADD-8518-EC8A7CD74D84}" srcOrd="1" destOrd="0" parTransId="{DBFFF9E1-C650-45F2-AE35-AAAA028CCFCB}" sibTransId="{08C5669B-74CB-45BB-898C-A396F41E465C}"/>
    <dgm:cxn modelId="{8CE02B95-20FC-4B97-AD20-7246E48F83CE}" type="presOf" srcId="{F2DF6BE4-1D0C-4839-8B59-2EE7AB2F35C7}" destId="{E4E108BA-E13A-4527-BCA9-A5FDE510E926}" srcOrd="0" destOrd="0" presId="urn:microsoft.com/office/officeart/2005/8/layout/chevron1"/>
    <dgm:cxn modelId="{5410909D-1F1B-420A-88B0-1F217B87BE13}" type="presOf" srcId="{281018A7-93E9-4781-86E1-45F6C5E3C4EC}" destId="{27AE5774-F46E-4292-9124-A08810EF0B14}" srcOrd="0" destOrd="0" presId="urn:microsoft.com/office/officeart/2005/8/layout/chevron1"/>
    <dgm:cxn modelId="{DABA7FD0-5701-4E17-8371-7D0DEF478509}" type="presOf" srcId="{169D8A6D-2704-4ADD-8518-EC8A7CD74D84}" destId="{95149913-3801-45D6-B142-F0F3BA5864F5}" srcOrd="0" destOrd="0" presId="urn:microsoft.com/office/officeart/2005/8/layout/chevron1"/>
    <dgm:cxn modelId="{AD4EAAFC-D6FC-48F1-9409-E9EB5798CCDC}" type="presParOf" srcId="{E4E108BA-E13A-4527-BCA9-A5FDE510E926}" destId="{7D2CECCA-096B-4773-BD86-44086D23D918}" srcOrd="0" destOrd="0" presId="urn:microsoft.com/office/officeart/2005/8/layout/chevron1"/>
    <dgm:cxn modelId="{E8BBD6A5-4862-4548-B23C-4FD1CF87B350}" type="presParOf" srcId="{E4E108BA-E13A-4527-BCA9-A5FDE510E926}" destId="{A1CC811E-F781-4ADD-8923-68C4BBA96383}" srcOrd="1" destOrd="0" presId="urn:microsoft.com/office/officeart/2005/8/layout/chevron1"/>
    <dgm:cxn modelId="{CD1272C8-D178-450A-926D-DA389214CF78}" type="presParOf" srcId="{E4E108BA-E13A-4527-BCA9-A5FDE510E926}" destId="{95149913-3801-45D6-B142-F0F3BA5864F5}" srcOrd="2" destOrd="0" presId="urn:microsoft.com/office/officeart/2005/8/layout/chevron1"/>
    <dgm:cxn modelId="{76748954-D1F8-417C-B7DB-9EFBD3F549A1}" type="presParOf" srcId="{E4E108BA-E13A-4527-BCA9-A5FDE510E926}" destId="{464EF094-243A-4347-BCFE-D3EAEA976B4A}" srcOrd="3" destOrd="0" presId="urn:microsoft.com/office/officeart/2005/8/layout/chevron1"/>
    <dgm:cxn modelId="{CCB8F9BE-7403-4A81-A45E-49CD7645CD9F}" type="presParOf" srcId="{E4E108BA-E13A-4527-BCA9-A5FDE510E926}" destId="{27AE5774-F46E-4292-9124-A08810EF0B14}"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50B24A-D776-4C67-A3AB-15400DC75817}" type="doc">
      <dgm:prSet loTypeId="urn:microsoft.com/office/officeart/2005/8/layout/radial6" loCatId="cycle" qsTypeId="urn:microsoft.com/office/officeart/2005/8/quickstyle/3d1" qsCatId="3D" csTypeId="urn:microsoft.com/office/officeart/2005/8/colors/accent2_3" csCatId="accent2" phldr="1"/>
      <dgm:spPr/>
      <dgm:t>
        <a:bodyPr/>
        <a:lstStyle/>
        <a:p>
          <a:endParaRPr lang="en-US"/>
        </a:p>
      </dgm:t>
    </dgm:pt>
    <dgm:pt modelId="{4749B35B-9EC2-49DA-8C0B-BA6F39CA030C}">
      <dgm:prSet phldrT="[Text]"/>
      <dgm:spPr>
        <a:xfrm>
          <a:off x="2328416" y="1312416"/>
          <a:ext cx="1439167" cy="1439167"/>
        </a:xfrm>
        <a:gradFill rotWithShape="0">
          <a:gsLst>
            <a:gs pos="0">
              <a:srgbClr val="FEB80A">
                <a:shade val="80000"/>
                <a:hueOff val="0"/>
                <a:satOff val="0"/>
                <a:lumOff val="0"/>
                <a:alphaOff val="0"/>
                <a:tint val="92000"/>
                <a:satMod val="170000"/>
              </a:srgbClr>
            </a:gs>
            <a:gs pos="15000">
              <a:srgbClr val="FEB80A">
                <a:shade val="80000"/>
                <a:hueOff val="0"/>
                <a:satOff val="0"/>
                <a:lumOff val="0"/>
                <a:alphaOff val="0"/>
                <a:tint val="92000"/>
                <a:shade val="99000"/>
                <a:satMod val="170000"/>
              </a:srgbClr>
            </a:gs>
            <a:gs pos="62000">
              <a:srgbClr val="FEB80A">
                <a:shade val="80000"/>
                <a:hueOff val="0"/>
                <a:satOff val="0"/>
                <a:lumOff val="0"/>
                <a:alphaOff val="0"/>
                <a:tint val="96000"/>
                <a:shade val="80000"/>
                <a:satMod val="170000"/>
              </a:srgbClr>
            </a:gs>
            <a:gs pos="97000">
              <a:srgbClr val="FEB80A">
                <a:shade val="80000"/>
                <a:hueOff val="0"/>
                <a:satOff val="0"/>
                <a:lumOff val="0"/>
                <a:alphaOff val="0"/>
                <a:tint val="98000"/>
                <a:shade val="63000"/>
                <a:satMod val="170000"/>
              </a:srgbClr>
            </a:gs>
            <a:gs pos="100000">
              <a:srgbClr val="FEB80A">
                <a:shade val="80000"/>
                <a:hueOff val="0"/>
                <a:satOff val="0"/>
                <a:lumOff val="0"/>
                <a:alphaOff val="0"/>
                <a:shade val="62000"/>
                <a:satMod val="170000"/>
              </a:srgb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plastic">
          <a:bevelT w="120900" h="88900"/>
          <a:bevelB w="88900" h="31750" prst="angle"/>
        </a:sp3d>
      </dgm:spPr>
      <dgm:t>
        <a:bodyPr/>
        <a:lstStyle/>
        <a:p>
          <a:r>
            <a:rPr lang="en-US" dirty="0">
              <a:solidFill>
                <a:sysClr val="window" lastClr="FFFFFF"/>
              </a:solidFill>
              <a:latin typeface="Gill Sans MT"/>
              <a:ea typeface="+mn-ea"/>
              <a:cs typeface="+mn-cs"/>
            </a:rPr>
            <a:t>Performance testing</a:t>
          </a:r>
        </a:p>
      </dgm:t>
    </dgm:pt>
    <dgm:pt modelId="{C1C2BBCA-FFAB-4507-B1DF-FF3DD81CD7DE}" type="parTrans" cxnId="{99C4DEC4-DAE2-4777-B098-B8A82824025E}">
      <dgm:prSet/>
      <dgm:spPr/>
      <dgm:t>
        <a:bodyPr/>
        <a:lstStyle/>
        <a:p>
          <a:endParaRPr lang="en-US"/>
        </a:p>
      </dgm:t>
    </dgm:pt>
    <dgm:pt modelId="{4269DE00-3C40-40BB-8700-C54B47E68881}" type="sibTrans" cxnId="{99C4DEC4-DAE2-4777-B098-B8A82824025E}">
      <dgm:prSet/>
      <dgm:spPr/>
      <dgm:t>
        <a:bodyPr/>
        <a:lstStyle/>
        <a:p>
          <a:endParaRPr lang="en-US"/>
        </a:p>
      </dgm:t>
    </dgm:pt>
    <dgm:pt modelId="{B31A480C-1AAA-47E4-B81A-3F738C7644B9}">
      <dgm:prSet phldrT="[Text]"/>
      <dgm:spPr>
        <a:xfrm>
          <a:off x="2544291" y="1843"/>
          <a:ext cx="1007417" cy="1007417"/>
        </a:xfrm>
        <a:gradFill rotWithShape="0">
          <a:gsLst>
            <a:gs pos="0">
              <a:srgbClr val="FEB80A">
                <a:shade val="80000"/>
                <a:hueOff val="0"/>
                <a:satOff val="0"/>
                <a:lumOff val="0"/>
                <a:alphaOff val="0"/>
                <a:tint val="92000"/>
                <a:satMod val="170000"/>
              </a:srgbClr>
            </a:gs>
            <a:gs pos="15000">
              <a:srgbClr val="FEB80A">
                <a:shade val="80000"/>
                <a:hueOff val="0"/>
                <a:satOff val="0"/>
                <a:lumOff val="0"/>
                <a:alphaOff val="0"/>
                <a:tint val="92000"/>
                <a:shade val="99000"/>
                <a:satMod val="170000"/>
              </a:srgbClr>
            </a:gs>
            <a:gs pos="62000">
              <a:srgbClr val="FEB80A">
                <a:shade val="80000"/>
                <a:hueOff val="0"/>
                <a:satOff val="0"/>
                <a:lumOff val="0"/>
                <a:alphaOff val="0"/>
                <a:tint val="96000"/>
                <a:shade val="80000"/>
                <a:satMod val="170000"/>
              </a:srgbClr>
            </a:gs>
            <a:gs pos="97000">
              <a:srgbClr val="FEB80A">
                <a:shade val="80000"/>
                <a:hueOff val="0"/>
                <a:satOff val="0"/>
                <a:lumOff val="0"/>
                <a:alphaOff val="0"/>
                <a:tint val="98000"/>
                <a:shade val="63000"/>
                <a:satMod val="170000"/>
              </a:srgbClr>
            </a:gs>
            <a:gs pos="100000">
              <a:srgbClr val="FEB80A">
                <a:shade val="80000"/>
                <a:hueOff val="0"/>
                <a:satOff val="0"/>
                <a:lumOff val="0"/>
                <a:alphaOff val="0"/>
                <a:shade val="62000"/>
                <a:satMod val="170000"/>
              </a:srgb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plastic">
          <a:bevelT w="120900" h="88900"/>
          <a:bevelB w="88900" h="31750" prst="angle"/>
        </a:sp3d>
      </dgm:spPr>
      <dgm:t>
        <a:bodyPr/>
        <a:lstStyle/>
        <a:p>
          <a:r>
            <a:rPr lang="en-US" dirty="0">
              <a:solidFill>
                <a:sysClr val="window" lastClr="FFFFFF"/>
              </a:solidFill>
              <a:latin typeface="Gill Sans MT"/>
              <a:ea typeface="+mn-ea"/>
              <a:cs typeface="+mn-cs"/>
            </a:rPr>
            <a:t>Speed</a:t>
          </a:r>
        </a:p>
      </dgm:t>
    </dgm:pt>
    <dgm:pt modelId="{8B6ADAB9-19E6-4248-A356-E57E32F25D27}" type="parTrans" cxnId="{849B8D6B-16DE-44C0-8D23-ACCA3ED4BD28}">
      <dgm:prSet/>
      <dgm:spPr/>
      <dgm:t>
        <a:bodyPr/>
        <a:lstStyle/>
        <a:p>
          <a:endParaRPr lang="en-US"/>
        </a:p>
      </dgm:t>
    </dgm:pt>
    <dgm:pt modelId="{C4573A26-24E4-4D8B-A08F-68A91B501199}" type="sibTrans" cxnId="{849B8D6B-16DE-44C0-8D23-ACCA3ED4BD28}">
      <dgm:prSet/>
      <dgm:spPr>
        <a:xfrm>
          <a:off x="1485285" y="469285"/>
          <a:ext cx="3125428" cy="3125428"/>
        </a:xfrm>
        <a:gradFill rotWithShape="0">
          <a:gsLst>
            <a:gs pos="0">
              <a:srgbClr val="FEB80A">
                <a:shade val="90000"/>
                <a:hueOff val="0"/>
                <a:satOff val="0"/>
                <a:lumOff val="0"/>
                <a:alphaOff val="0"/>
                <a:tint val="92000"/>
                <a:satMod val="170000"/>
              </a:srgbClr>
            </a:gs>
            <a:gs pos="15000">
              <a:srgbClr val="FEB80A">
                <a:shade val="90000"/>
                <a:hueOff val="0"/>
                <a:satOff val="0"/>
                <a:lumOff val="0"/>
                <a:alphaOff val="0"/>
                <a:tint val="92000"/>
                <a:shade val="99000"/>
                <a:satMod val="170000"/>
              </a:srgbClr>
            </a:gs>
            <a:gs pos="62000">
              <a:srgbClr val="FEB80A">
                <a:shade val="90000"/>
                <a:hueOff val="0"/>
                <a:satOff val="0"/>
                <a:lumOff val="0"/>
                <a:alphaOff val="0"/>
                <a:tint val="96000"/>
                <a:shade val="80000"/>
                <a:satMod val="170000"/>
              </a:srgbClr>
            </a:gs>
            <a:gs pos="97000">
              <a:srgbClr val="FEB80A">
                <a:shade val="90000"/>
                <a:hueOff val="0"/>
                <a:satOff val="0"/>
                <a:lumOff val="0"/>
                <a:alphaOff val="0"/>
                <a:tint val="98000"/>
                <a:shade val="63000"/>
                <a:satMod val="170000"/>
              </a:srgbClr>
            </a:gs>
            <a:gs pos="100000">
              <a:srgbClr val="FEB80A">
                <a:shade val="90000"/>
                <a:hueOff val="0"/>
                <a:satOff val="0"/>
                <a:lumOff val="0"/>
                <a:alphaOff val="0"/>
                <a:shade val="62000"/>
                <a:satMod val="170000"/>
              </a:srgb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z="-80000" prstMaterial="plastic">
          <a:bevelT w="50800" h="50800"/>
          <a:bevelB w="25400" h="25400" prst="angle"/>
        </a:sp3d>
      </dgm:spPr>
      <dgm:t>
        <a:bodyPr/>
        <a:lstStyle/>
        <a:p>
          <a:endParaRPr lang="en-US"/>
        </a:p>
      </dgm:t>
    </dgm:pt>
    <dgm:pt modelId="{A5C3B7EA-8BF6-4EC5-B0D8-60AF43E801B3}">
      <dgm:prSet phldrT="[Text]"/>
      <dgm:spPr>
        <a:xfrm>
          <a:off x="4070738" y="1528291"/>
          <a:ext cx="1007417" cy="1007417"/>
        </a:xfrm>
        <a:gradFill rotWithShape="0">
          <a:gsLst>
            <a:gs pos="0">
              <a:srgbClr val="FEB80A">
                <a:shade val="80000"/>
                <a:hueOff val="-176995"/>
                <a:satOff val="1802"/>
                <a:lumOff val="10814"/>
                <a:alphaOff val="0"/>
                <a:tint val="92000"/>
                <a:satMod val="170000"/>
              </a:srgbClr>
            </a:gs>
            <a:gs pos="15000">
              <a:srgbClr val="FEB80A">
                <a:shade val="80000"/>
                <a:hueOff val="-176995"/>
                <a:satOff val="1802"/>
                <a:lumOff val="10814"/>
                <a:alphaOff val="0"/>
                <a:tint val="92000"/>
                <a:shade val="99000"/>
                <a:satMod val="170000"/>
              </a:srgbClr>
            </a:gs>
            <a:gs pos="62000">
              <a:srgbClr val="FEB80A">
                <a:shade val="80000"/>
                <a:hueOff val="-176995"/>
                <a:satOff val="1802"/>
                <a:lumOff val="10814"/>
                <a:alphaOff val="0"/>
                <a:tint val="96000"/>
                <a:shade val="80000"/>
                <a:satMod val="170000"/>
              </a:srgbClr>
            </a:gs>
            <a:gs pos="97000">
              <a:srgbClr val="FEB80A">
                <a:shade val="80000"/>
                <a:hueOff val="-176995"/>
                <a:satOff val="1802"/>
                <a:lumOff val="10814"/>
                <a:alphaOff val="0"/>
                <a:tint val="98000"/>
                <a:shade val="63000"/>
                <a:satMod val="170000"/>
              </a:srgbClr>
            </a:gs>
            <a:gs pos="100000">
              <a:srgbClr val="FEB80A">
                <a:shade val="80000"/>
                <a:hueOff val="-176995"/>
                <a:satOff val="1802"/>
                <a:lumOff val="10814"/>
                <a:alphaOff val="0"/>
                <a:shade val="62000"/>
                <a:satMod val="170000"/>
              </a:srgb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plastic">
          <a:bevelT w="120900" h="88900"/>
          <a:bevelB w="88900" h="31750" prst="angle"/>
        </a:sp3d>
      </dgm:spPr>
      <dgm:t>
        <a:bodyPr/>
        <a:lstStyle/>
        <a:p>
          <a:r>
            <a:rPr lang="en-US" dirty="0">
              <a:solidFill>
                <a:sysClr val="window" lastClr="FFFFFF"/>
              </a:solidFill>
              <a:latin typeface="Gill Sans MT"/>
              <a:ea typeface="+mn-ea"/>
              <a:cs typeface="+mn-cs"/>
            </a:rPr>
            <a:t>Response time</a:t>
          </a:r>
        </a:p>
      </dgm:t>
    </dgm:pt>
    <dgm:pt modelId="{9425238A-FC71-44C3-B4F7-32C71E96E2AB}" type="parTrans" cxnId="{71EDC1AF-8DC9-40CB-9D1B-2327ABCA6F21}">
      <dgm:prSet/>
      <dgm:spPr/>
      <dgm:t>
        <a:bodyPr/>
        <a:lstStyle/>
        <a:p>
          <a:endParaRPr lang="en-US"/>
        </a:p>
      </dgm:t>
    </dgm:pt>
    <dgm:pt modelId="{587E4575-9E79-42B9-A215-200DB56A977E}" type="sibTrans" cxnId="{71EDC1AF-8DC9-40CB-9D1B-2327ABCA6F21}">
      <dgm:prSet/>
      <dgm:spPr>
        <a:xfrm>
          <a:off x="1485285" y="469285"/>
          <a:ext cx="3125428" cy="3125428"/>
        </a:xfrm>
        <a:gradFill rotWithShape="0">
          <a:gsLst>
            <a:gs pos="0">
              <a:srgbClr val="FEB80A">
                <a:shade val="90000"/>
                <a:hueOff val="-177120"/>
                <a:satOff val="1954"/>
                <a:lumOff val="9944"/>
                <a:alphaOff val="0"/>
                <a:tint val="92000"/>
                <a:satMod val="170000"/>
              </a:srgbClr>
            </a:gs>
            <a:gs pos="15000">
              <a:srgbClr val="FEB80A">
                <a:shade val="90000"/>
                <a:hueOff val="-177120"/>
                <a:satOff val="1954"/>
                <a:lumOff val="9944"/>
                <a:alphaOff val="0"/>
                <a:tint val="92000"/>
                <a:shade val="99000"/>
                <a:satMod val="170000"/>
              </a:srgbClr>
            </a:gs>
            <a:gs pos="62000">
              <a:srgbClr val="FEB80A">
                <a:shade val="90000"/>
                <a:hueOff val="-177120"/>
                <a:satOff val="1954"/>
                <a:lumOff val="9944"/>
                <a:alphaOff val="0"/>
                <a:tint val="96000"/>
                <a:shade val="80000"/>
                <a:satMod val="170000"/>
              </a:srgbClr>
            </a:gs>
            <a:gs pos="97000">
              <a:srgbClr val="FEB80A">
                <a:shade val="90000"/>
                <a:hueOff val="-177120"/>
                <a:satOff val="1954"/>
                <a:lumOff val="9944"/>
                <a:alphaOff val="0"/>
                <a:tint val="98000"/>
                <a:shade val="63000"/>
                <a:satMod val="170000"/>
              </a:srgbClr>
            </a:gs>
            <a:gs pos="100000">
              <a:srgbClr val="FEB80A">
                <a:shade val="90000"/>
                <a:hueOff val="-177120"/>
                <a:satOff val="1954"/>
                <a:lumOff val="9944"/>
                <a:alphaOff val="0"/>
                <a:shade val="62000"/>
                <a:satMod val="170000"/>
              </a:srgb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z="-80000" prstMaterial="plastic">
          <a:bevelT w="50800" h="50800"/>
          <a:bevelB w="25400" h="25400" prst="angle"/>
        </a:sp3d>
      </dgm:spPr>
      <dgm:t>
        <a:bodyPr/>
        <a:lstStyle/>
        <a:p>
          <a:endParaRPr lang="en-US"/>
        </a:p>
      </dgm:t>
    </dgm:pt>
    <dgm:pt modelId="{41C46C08-92D8-4DB8-80BC-4B9D747070E0}">
      <dgm:prSet phldrT="[Text]"/>
      <dgm:spPr>
        <a:xfrm>
          <a:off x="2544291" y="3054738"/>
          <a:ext cx="1007417" cy="1007417"/>
        </a:xfrm>
        <a:gradFill rotWithShape="0">
          <a:gsLst>
            <a:gs pos="0">
              <a:srgbClr val="FEB80A">
                <a:shade val="80000"/>
                <a:hueOff val="-353989"/>
                <a:satOff val="3604"/>
                <a:lumOff val="21627"/>
                <a:alphaOff val="0"/>
                <a:tint val="92000"/>
                <a:satMod val="170000"/>
              </a:srgbClr>
            </a:gs>
            <a:gs pos="15000">
              <a:srgbClr val="FEB80A">
                <a:shade val="80000"/>
                <a:hueOff val="-353989"/>
                <a:satOff val="3604"/>
                <a:lumOff val="21627"/>
                <a:alphaOff val="0"/>
                <a:tint val="92000"/>
                <a:shade val="99000"/>
                <a:satMod val="170000"/>
              </a:srgbClr>
            </a:gs>
            <a:gs pos="62000">
              <a:srgbClr val="FEB80A">
                <a:shade val="80000"/>
                <a:hueOff val="-353989"/>
                <a:satOff val="3604"/>
                <a:lumOff val="21627"/>
                <a:alphaOff val="0"/>
                <a:tint val="96000"/>
                <a:shade val="80000"/>
                <a:satMod val="170000"/>
              </a:srgbClr>
            </a:gs>
            <a:gs pos="97000">
              <a:srgbClr val="FEB80A">
                <a:shade val="80000"/>
                <a:hueOff val="-353989"/>
                <a:satOff val="3604"/>
                <a:lumOff val="21627"/>
                <a:alphaOff val="0"/>
                <a:tint val="98000"/>
                <a:shade val="63000"/>
                <a:satMod val="170000"/>
              </a:srgbClr>
            </a:gs>
            <a:gs pos="100000">
              <a:srgbClr val="FEB80A">
                <a:shade val="80000"/>
                <a:hueOff val="-353989"/>
                <a:satOff val="3604"/>
                <a:lumOff val="21627"/>
                <a:alphaOff val="0"/>
                <a:shade val="62000"/>
                <a:satMod val="170000"/>
              </a:srgb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plastic">
          <a:bevelT w="120900" h="88900"/>
          <a:bevelB w="88900" h="31750" prst="angle"/>
        </a:sp3d>
      </dgm:spPr>
      <dgm:t>
        <a:bodyPr/>
        <a:lstStyle/>
        <a:p>
          <a:r>
            <a:rPr lang="en-US" dirty="0">
              <a:solidFill>
                <a:sysClr val="window" lastClr="FFFFFF"/>
              </a:solidFill>
              <a:latin typeface="Gill Sans MT"/>
              <a:ea typeface="+mn-ea"/>
              <a:cs typeface="+mn-cs"/>
            </a:rPr>
            <a:t>Stability</a:t>
          </a:r>
        </a:p>
      </dgm:t>
    </dgm:pt>
    <dgm:pt modelId="{C0850518-C7B8-4841-80F7-84032FAD8146}" type="parTrans" cxnId="{3C44B92F-0AEC-40B0-8224-477A2FE87B71}">
      <dgm:prSet/>
      <dgm:spPr/>
      <dgm:t>
        <a:bodyPr/>
        <a:lstStyle/>
        <a:p>
          <a:endParaRPr lang="en-US"/>
        </a:p>
      </dgm:t>
    </dgm:pt>
    <dgm:pt modelId="{F9ADCD8E-6A02-4E4F-AB9C-1F9CDDDC2BC7}" type="sibTrans" cxnId="{3C44B92F-0AEC-40B0-8224-477A2FE87B71}">
      <dgm:prSet/>
      <dgm:spPr>
        <a:xfrm>
          <a:off x="1485285" y="469285"/>
          <a:ext cx="3125428" cy="3125428"/>
        </a:xfrm>
        <a:gradFill rotWithShape="0">
          <a:gsLst>
            <a:gs pos="0">
              <a:srgbClr val="FEB80A">
                <a:shade val="90000"/>
                <a:hueOff val="-354241"/>
                <a:satOff val="3908"/>
                <a:lumOff val="19888"/>
                <a:alphaOff val="0"/>
                <a:tint val="92000"/>
                <a:satMod val="170000"/>
              </a:srgbClr>
            </a:gs>
            <a:gs pos="15000">
              <a:srgbClr val="FEB80A">
                <a:shade val="90000"/>
                <a:hueOff val="-354241"/>
                <a:satOff val="3908"/>
                <a:lumOff val="19888"/>
                <a:alphaOff val="0"/>
                <a:tint val="92000"/>
                <a:shade val="99000"/>
                <a:satMod val="170000"/>
              </a:srgbClr>
            </a:gs>
            <a:gs pos="62000">
              <a:srgbClr val="FEB80A">
                <a:shade val="90000"/>
                <a:hueOff val="-354241"/>
                <a:satOff val="3908"/>
                <a:lumOff val="19888"/>
                <a:alphaOff val="0"/>
                <a:tint val="96000"/>
                <a:shade val="80000"/>
                <a:satMod val="170000"/>
              </a:srgbClr>
            </a:gs>
            <a:gs pos="97000">
              <a:srgbClr val="FEB80A">
                <a:shade val="90000"/>
                <a:hueOff val="-354241"/>
                <a:satOff val="3908"/>
                <a:lumOff val="19888"/>
                <a:alphaOff val="0"/>
                <a:tint val="98000"/>
                <a:shade val="63000"/>
                <a:satMod val="170000"/>
              </a:srgbClr>
            </a:gs>
            <a:gs pos="100000">
              <a:srgbClr val="FEB80A">
                <a:shade val="90000"/>
                <a:hueOff val="-354241"/>
                <a:satOff val="3908"/>
                <a:lumOff val="19888"/>
                <a:alphaOff val="0"/>
                <a:shade val="62000"/>
                <a:satMod val="170000"/>
              </a:srgb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z="-80000" prstMaterial="plastic">
          <a:bevelT w="50800" h="50800"/>
          <a:bevelB w="25400" h="25400" prst="angle"/>
        </a:sp3d>
      </dgm:spPr>
      <dgm:t>
        <a:bodyPr/>
        <a:lstStyle/>
        <a:p>
          <a:endParaRPr lang="en-US"/>
        </a:p>
      </dgm:t>
    </dgm:pt>
    <dgm:pt modelId="{7FD0B3B1-B361-49B2-AA76-A9902EF087ED}">
      <dgm:prSet phldrT="[Text]"/>
      <dgm:spPr>
        <a:xfrm>
          <a:off x="1017843" y="1528291"/>
          <a:ext cx="1007417" cy="1007417"/>
        </a:xfrm>
        <a:gradFill rotWithShape="0">
          <a:gsLst>
            <a:gs pos="0">
              <a:srgbClr val="FEB80A">
                <a:shade val="80000"/>
                <a:hueOff val="-530984"/>
                <a:satOff val="5406"/>
                <a:lumOff val="32441"/>
                <a:alphaOff val="0"/>
                <a:tint val="92000"/>
                <a:satMod val="170000"/>
              </a:srgbClr>
            </a:gs>
            <a:gs pos="15000">
              <a:srgbClr val="FEB80A">
                <a:shade val="80000"/>
                <a:hueOff val="-530984"/>
                <a:satOff val="5406"/>
                <a:lumOff val="32441"/>
                <a:alphaOff val="0"/>
                <a:tint val="92000"/>
                <a:shade val="99000"/>
                <a:satMod val="170000"/>
              </a:srgbClr>
            </a:gs>
            <a:gs pos="62000">
              <a:srgbClr val="FEB80A">
                <a:shade val="80000"/>
                <a:hueOff val="-530984"/>
                <a:satOff val="5406"/>
                <a:lumOff val="32441"/>
                <a:alphaOff val="0"/>
                <a:tint val="96000"/>
                <a:shade val="80000"/>
                <a:satMod val="170000"/>
              </a:srgbClr>
            </a:gs>
            <a:gs pos="97000">
              <a:srgbClr val="FEB80A">
                <a:shade val="80000"/>
                <a:hueOff val="-530984"/>
                <a:satOff val="5406"/>
                <a:lumOff val="32441"/>
                <a:alphaOff val="0"/>
                <a:tint val="98000"/>
                <a:shade val="63000"/>
                <a:satMod val="170000"/>
              </a:srgbClr>
            </a:gs>
            <a:gs pos="100000">
              <a:srgbClr val="FEB80A">
                <a:shade val="80000"/>
                <a:hueOff val="-530984"/>
                <a:satOff val="5406"/>
                <a:lumOff val="32441"/>
                <a:alphaOff val="0"/>
                <a:shade val="62000"/>
                <a:satMod val="170000"/>
              </a:srgb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plastic">
          <a:bevelT w="120900" h="88900"/>
          <a:bevelB w="88900" h="31750" prst="angle"/>
        </a:sp3d>
      </dgm:spPr>
      <dgm:t>
        <a:bodyPr/>
        <a:lstStyle/>
        <a:p>
          <a:r>
            <a:rPr lang="en-US" dirty="0">
              <a:solidFill>
                <a:sysClr val="window" lastClr="FFFFFF"/>
              </a:solidFill>
              <a:latin typeface="Gill Sans MT"/>
              <a:ea typeface="+mn-ea"/>
              <a:cs typeface="+mn-cs"/>
            </a:rPr>
            <a:t>Resource usage</a:t>
          </a:r>
        </a:p>
      </dgm:t>
    </dgm:pt>
    <dgm:pt modelId="{A1A4AE8D-4D23-4000-9945-68E47DFA2493}" type="parTrans" cxnId="{B433CB32-AFF8-439A-B7E4-829AF0BC3E57}">
      <dgm:prSet/>
      <dgm:spPr/>
      <dgm:t>
        <a:bodyPr/>
        <a:lstStyle/>
        <a:p>
          <a:endParaRPr lang="en-US"/>
        </a:p>
      </dgm:t>
    </dgm:pt>
    <dgm:pt modelId="{71690A4C-6F7C-45CA-90A4-7022EECEDBE5}" type="sibTrans" cxnId="{B433CB32-AFF8-439A-B7E4-829AF0BC3E57}">
      <dgm:prSet/>
      <dgm:spPr>
        <a:xfrm>
          <a:off x="1485285" y="469285"/>
          <a:ext cx="3125428" cy="3125428"/>
        </a:xfrm>
        <a:gradFill rotWithShape="0">
          <a:gsLst>
            <a:gs pos="0">
              <a:srgbClr val="FEB80A">
                <a:shade val="90000"/>
                <a:hueOff val="-531361"/>
                <a:satOff val="5862"/>
                <a:lumOff val="29832"/>
                <a:alphaOff val="0"/>
                <a:tint val="92000"/>
                <a:satMod val="170000"/>
              </a:srgbClr>
            </a:gs>
            <a:gs pos="15000">
              <a:srgbClr val="FEB80A">
                <a:shade val="90000"/>
                <a:hueOff val="-531361"/>
                <a:satOff val="5862"/>
                <a:lumOff val="29832"/>
                <a:alphaOff val="0"/>
                <a:tint val="92000"/>
                <a:shade val="99000"/>
                <a:satMod val="170000"/>
              </a:srgbClr>
            </a:gs>
            <a:gs pos="62000">
              <a:srgbClr val="FEB80A">
                <a:shade val="90000"/>
                <a:hueOff val="-531361"/>
                <a:satOff val="5862"/>
                <a:lumOff val="29832"/>
                <a:alphaOff val="0"/>
                <a:tint val="96000"/>
                <a:shade val="80000"/>
                <a:satMod val="170000"/>
              </a:srgbClr>
            </a:gs>
            <a:gs pos="97000">
              <a:srgbClr val="FEB80A">
                <a:shade val="90000"/>
                <a:hueOff val="-531361"/>
                <a:satOff val="5862"/>
                <a:lumOff val="29832"/>
                <a:alphaOff val="0"/>
                <a:tint val="98000"/>
                <a:shade val="63000"/>
                <a:satMod val="170000"/>
              </a:srgbClr>
            </a:gs>
            <a:gs pos="100000">
              <a:srgbClr val="FEB80A">
                <a:shade val="90000"/>
                <a:hueOff val="-531361"/>
                <a:satOff val="5862"/>
                <a:lumOff val="29832"/>
                <a:alphaOff val="0"/>
                <a:shade val="62000"/>
                <a:satMod val="170000"/>
              </a:srgb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z="-80000" prstMaterial="plastic">
          <a:bevelT w="50800" h="50800"/>
          <a:bevelB w="25400" h="25400" prst="angle"/>
        </a:sp3d>
      </dgm:spPr>
      <dgm:t>
        <a:bodyPr/>
        <a:lstStyle/>
        <a:p>
          <a:endParaRPr lang="en-US"/>
        </a:p>
      </dgm:t>
    </dgm:pt>
    <dgm:pt modelId="{3D3E5465-1C56-47CC-AA8F-7F5E39D2D5B9}" type="pres">
      <dgm:prSet presAssocID="{8750B24A-D776-4C67-A3AB-15400DC75817}" presName="Name0" presStyleCnt="0">
        <dgm:presLayoutVars>
          <dgm:chMax val="1"/>
          <dgm:dir/>
          <dgm:animLvl val="ctr"/>
          <dgm:resizeHandles val="exact"/>
        </dgm:presLayoutVars>
      </dgm:prSet>
      <dgm:spPr/>
    </dgm:pt>
    <dgm:pt modelId="{0AC8582C-F2AA-4AF2-9B3B-5199FC8DC5A5}" type="pres">
      <dgm:prSet presAssocID="{4749B35B-9EC2-49DA-8C0B-BA6F39CA030C}" presName="centerShape" presStyleLbl="node0" presStyleIdx="0" presStyleCnt="1"/>
      <dgm:spPr>
        <a:prstGeom prst="ellipse">
          <a:avLst/>
        </a:prstGeom>
      </dgm:spPr>
    </dgm:pt>
    <dgm:pt modelId="{9040B1CA-CE07-42B1-AFCF-7B37AF50F1BE}" type="pres">
      <dgm:prSet presAssocID="{B31A480C-1AAA-47E4-B81A-3F738C7644B9}" presName="node" presStyleLbl="node1" presStyleIdx="0" presStyleCnt="4">
        <dgm:presLayoutVars>
          <dgm:bulletEnabled val="1"/>
        </dgm:presLayoutVars>
      </dgm:prSet>
      <dgm:spPr>
        <a:prstGeom prst="ellipse">
          <a:avLst/>
        </a:prstGeom>
      </dgm:spPr>
    </dgm:pt>
    <dgm:pt modelId="{E122407C-5F9D-4F4E-9C9A-D68511585247}" type="pres">
      <dgm:prSet presAssocID="{B31A480C-1AAA-47E4-B81A-3F738C7644B9}" presName="dummy" presStyleCnt="0"/>
      <dgm:spPr/>
    </dgm:pt>
    <dgm:pt modelId="{CEB68825-40DA-4DFA-BB90-D6935C7438BF}" type="pres">
      <dgm:prSet presAssocID="{C4573A26-24E4-4D8B-A08F-68A91B501199}" presName="sibTrans" presStyleLbl="sibTrans2D1" presStyleIdx="0" presStyleCnt="4"/>
      <dgm:spPr>
        <a:prstGeom prst="blockArc">
          <a:avLst>
            <a:gd name="adj1" fmla="val 16200000"/>
            <a:gd name="adj2" fmla="val 0"/>
            <a:gd name="adj3" fmla="val 4642"/>
          </a:avLst>
        </a:prstGeom>
      </dgm:spPr>
    </dgm:pt>
    <dgm:pt modelId="{2430275D-D45D-41C9-8128-6BC502FFEA67}" type="pres">
      <dgm:prSet presAssocID="{A5C3B7EA-8BF6-4EC5-B0D8-60AF43E801B3}" presName="node" presStyleLbl="node1" presStyleIdx="1" presStyleCnt="4">
        <dgm:presLayoutVars>
          <dgm:bulletEnabled val="1"/>
        </dgm:presLayoutVars>
      </dgm:prSet>
      <dgm:spPr>
        <a:prstGeom prst="ellipse">
          <a:avLst/>
        </a:prstGeom>
      </dgm:spPr>
    </dgm:pt>
    <dgm:pt modelId="{794E7EA7-01C0-44CE-8C67-30D876607DD9}" type="pres">
      <dgm:prSet presAssocID="{A5C3B7EA-8BF6-4EC5-B0D8-60AF43E801B3}" presName="dummy" presStyleCnt="0"/>
      <dgm:spPr/>
    </dgm:pt>
    <dgm:pt modelId="{74AE9C4A-B7A9-463C-A03C-156B372059DD}" type="pres">
      <dgm:prSet presAssocID="{587E4575-9E79-42B9-A215-200DB56A977E}" presName="sibTrans" presStyleLbl="sibTrans2D1" presStyleIdx="1" presStyleCnt="4"/>
      <dgm:spPr>
        <a:prstGeom prst="blockArc">
          <a:avLst>
            <a:gd name="adj1" fmla="val 0"/>
            <a:gd name="adj2" fmla="val 5400000"/>
            <a:gd name="adj3" fmla="val 4642"/>
          </a:avLst>
        </a:prstGeom>
      </dgm:spPr>
    </dgm:pt>
    <dgm:pt modelId="{67E4EC69-E77B-4BFF-B111-25F310A6B533}" type="pres">
      <dgm:prSet presAssocID="{41C46C08-92D8-4DB8-80BC-4B9D747070E0}" presName="node" presStyleLbl="node1" presStyleIdx="2" presStyleCnt="4">
        <dgm:presLayoutVars>
          <dgm:bulletEnabled val="1"/>
        </dgm:presLayoutVars>
      </dgm:prSet>
      <dgm:spPr>
        <a:prstGeom prst="ellipse">
          <a:avLst/>
        </a:prstGeom>
      </dgm:spPr>
    </dgm:pt>
    <dgm:pt modelId="{0B6E0D31-6F17-4631-B68C-54AB8F665B58}" type="pres">
      <dgm:prSet presAssocID="{41C46C08-92D8-4DB8-80BC-4B9D747070E0}" presName="dummy" presStyleCnt="0"/>
      <dgm:spPr/>
    </dgm:pt>
    <dgm:pt modelId="{34ED07CC-C83D-4887-AAC6-4D298B69DDFD}" type="pres">
      <dgm:prSet presAssocID="{F9ADCD8E-6A02-4E4F-AB9C-1F9CDDDC2BC7}" presName="sibTrans" presStyleLbl="sibTrans2D1" presStyleIdx="2" presStyleCnt="4"/>
      <dgm:spPr>
        <a:prstGeom prst="blockArc">
          <a:avLst>
            <a:gd name="adj1" fmla="val 5400000"/>
            <a:gd name="adj2" fmla="val 10800000"/>
            <a:gd name="adj3" fmla="val 4642"/>
          </a:avLst>
        </a:prstGeom>
      </dgm:spPr>
    </dgm:pt>
    <dgm:pt modelId="{8C59781C-2783-4017-98EA-0F6297EC3190}" type="pres">
      <dgm:prSet presAssocID="{7FD0B3B1-B361-49B2-AA76-A9902EF087ED}" presName="node" presStyleLbl="node1" presStyleIdx="3" presStyleCnt="4">
        <dgm:presLayoutVars>
          <dgm:bulletEnabled val="1"/>
        </dgm:presLayoutVars>
      </dgm:prSet>
      <dgm:spPr>
        <a:prstGeom prst="ellipse">
          <a:avLst/>
        </a:prstGeom>
      </dgm:spPr>
    </dgm:pt>
    <dgm:pt modelId="{CE148D7F-9163-4F8A-BEF6-05103696E11B}" type="pres">
      <dgm:prSet presAssocID="{7FD0B3B1-B361-49B2-AA76-A9902EF087ED}" presName="dummy" presStyleCnt="0"/>
      <dgm:spPr/>
    </dgm:pt>
    <dgm:pt modelId="{319A9B8E-6396-462A-A28F-430B50A3AF74}" type="pres">
      <dgm:prSet presAssocID="{71690A4C-6F7C-45CA-90A4-7022EECEDBE5}" presName="sibTrans" presStyleLbl="sibTrans2D1" presStyleIdx="3" presStyleCnt="4"/>
      <dgm:spPr>
        <a:prstGeom prst="blockArc">
          <a:avLst>
            <a:gd name="adj1" fmla="val 10800000"/>
            <a:gd name="adj2" fmla="val 16200000"/>
            <a:gd name="adj3" fmla="val 4642"/>
          </a:avLst>
        </a:prstGeom>
      </dgm:spPr>
    </dgm:pt>
  </dgm:ptLst>
  <dgm:cxnLst>
    <dgm:cxn modelId="{3C44B92F-0AEC-40B0-8224-477A2FE87B71}" srcId="{4749B35B-9EC2-49DA-8C0B-BA6F39CA030C}" destId="{41C46C08-92D8-4DB8-80BC-4B9D747070E0}" srcOrd="2" destOrd="0" parTransId="{C0850518-C7B8-4841-80F7-84032FAD8146}" sibTransId="{F9ADCD8E-6A02-4E4F-AB9C-1F9CDDDC2BC7}"/>
    <dgm:cxn modelId="{B4E18D32-4F33-4C48-8150-BB9F9CD9136A}" type="presOf" srcId="{C4573A26-24E4-4D8B-A08F-68A91B501199}" destId="{CEB68825-40DA-4DFA-BB90-D6935C7438BF}" srcOrd="0" destOrd="0" presId="urn:microsoft.com/office/officeart/2005/8/layout/radial6"/>
    <dgm:cxn modelId="{B433CB32-AFF8-439A-B7E4-829AF0BC3E57}" srcId="{4749B35B-9EC2-49DA-8C0B-BA6F39CA030C}" destId="{7FD0B3B1-B361-49B2-AA76-A9902EF087ED}" srcOrd="3" destOrd="0" parTransId="{A1A4AE8D-4D23-4000-9945-68E47DFA2493}" sibTransId="{71690A4C-6F7C-45CA-90A4-7022EECEDBE5}"/>
    <dgm:cxn modelId="{76C73A3C-D215-4704-8000-EECC3F9AEA25}" type="presOf" srcId="{41C46C08-92D8-4DB8-80BC-4B9D747070E0}" destId="{67E4EC69-E77B-4BFF-B111-25F310A6B533}" srcOrd="0" destOrd="0" presId="urn:microsoft.com/office/officeart/2005/8/layout/radial6"/>
    <dgm:cxn modelId="{963A3946-002D-4854-85A9-C2AA0466500F}" type="presOf" srcId="{71690A4C-6F7C-45CA-90A4-7022EECEDBE5}" destId="{319A9B8E-6396-462A-A28F-430B50A3AF74}" srcOrd="0" destOrd="0" presId="urn:microsoft.com/office/officeart/2005/8/layout/radial6"/>
    <dgm:cxn modelId="{849B8D6B-16DE-44C0-8D23-ACCA3ED4BD28}" srcId="{4749B35B-9EC2-49DA-8C0B-BA6F39CA030C}" destId="{B31A480C-1AAA-47E4-B81A-3F738C7644B9}" srcOrd="0" destOrd="0" parTransId="{8B6ADAB9-19E6-4248-A356-E57E32F25D27}" sibTransId="{C4573A26-24E4-4D8B-A08F-68A91B501199}"/>
    <dgm:cxn modelId="{EA55D970-561F-42E3-A56B-DE301F68EFB7}" type="presOf" srcId="{587E4575-9E79-42B9-A215-200DB56A977E}" destId="{74AE9C4A-B7A9-463C-A03C-156B372059DD}" srcOrd="0" destOrd="0" presId="urn:microsoft.com/office/officeart/2005/8/layout/radial6"/>
    <dgm:cxn modelId="{208DEA81-1E53-4509-A95D-0DEABD9E013D}" type="presOf" srcId="{7FD0B3B1-B361-49B2-AA76-A9902EF087ED}" destId="{8C59781C-2783-4017-98EA-0F6297EC3190}" srcOrd="0" destOrd="0" presId="urn:microsoft.com/office/officeart/2005/8/layout/radial6"/>
    <dgm:cxn modelId="{9BAD5F95-DA23-4532-8074-6675296CCF10}" type="presOf" srcId="{B31A480C-1AAA-47E4-B81A-3F738C7644B9}" destId="{9040B1CA-CE07-42B1-AFCF-7B37AF50F1BE}" srcOrd="0" destOrd="0" presId="urn:microsoft.com/office/officeart/2005/8/layout/radial6"/>
    <dgm:cxn modelId="{21DC50A6-D17C-432A-B9D0-B8ABE183488D}" type="presOf" srcId="{4749B35B-9EC2-49DA-8C0B-BA6F39CA030C}" destId="{0AC8582C-F2AA-4AF2-9B3B-5199FC8DC5A5}" srcOrd="0" destOrd="0" presId="urn:microsoft.com/office/officeart/2005/8/layout/radial6"/>
    <dgm:cxn modelId="{71EDC1AF-8DC9-40CB-9D1B-2327ABCA6F21}" srcId="{4749B35B-9EC2-49DA-8C0B-BA6F39CA030C}" destId="{A5C3B7EA-8BF6-4EC5-B0D8-60AF43E801B3}" srcOrd="1" destOrd="0" parTransId="{9425238A-FC71-44C3-B4F7-32C71E96E2AB}" sibTransId="{587E4575-9E79-42B9-A215-200DB56A977E}"/>
    <dgm:cxn modelId="{99C4DEC4-DAE2-4777-B098-B8A82824025E}" srcId="{8750B24A-D776-4C67-A3AB-15400DC75817}" destId="{4749B35B-9EC2-49DA-8C0B-BA6F39CA030C}" srcOrd="0" destOrd="0" parTransId="{C1C2BBCA-FFAB-4507-B1DF-FF3DD81CD7DE}" sibTransId="{4269DE00-3C40-40BB-8700-C54B47E68881}"/>
    <dgm:cxn modelId="{8736EAC7-E071-477A-9CA3-A1486C34815C}" type="presOf" srcId="{F9ADCD8E-6A02-4E4F-AB9C-1F9CDDDC2BC7}" destId="{34ED07CC-C83D-4887-AAC6-4D298B69DDFD}" srcOrd="0" destOrd="0" presId="urn:microsoft.com/office/officeart/2005/8/layout/radial6"/>
    <dgm:cxn modelId="{AE2DF5E3-F877-4CC9-B075-EB08042D517D}" type="presOf" srcId="{8750B24A-D776-4C67-A3AB-15400DC75817}" destId="{3D3E5465-1C56-47CC-AA8F-7F5E39D2D5B9}" srcOrd="0" destOrd="0" presId="urn:microsoft.com/office/officeart/2005/8/layout/radial6"/>
    <dgm:cxn modelId="{273E80E8-F732-43EB-8E0E-CD1FF5B575BF}" type="presOf" srcId="{A5C3B7EA-8BF6-4EC5-B0D8-60AF43E801B3}" destId="{2430275D-D45D-41C9-8128-6BC502FFEA67}" srcOrd="0" destOrd="0" presId="urn:microsoft.com/office/officeart/2005/8/layout/radial6"/>
    <dgm:cxn modelId="{C3D716BE-0034-495C-95FF-D3EE82BAA7B8}" type="presParOf" srcId="{3D3E5465-1C56-47CC-AA8F-7F5E39D2D5B9}" destId="{0AC8582C-F2AA-4AF2-9B3B-5199FC8DC5A5}" srcOrd="0" destOrd="0" presId="urn:microsoft.com/office/officeart/2005/8/layout/radial6"/>
    <dgm:cxn modelId="{A69B582D-E49C-40C9-932D-5C938A84299E}" type="presParOf" srcId="{3D3E5465-1C56-47CC-AA8F-7F5E39D2D5B9}" destId="{9040B1CA-CE07-42B1-AFCF-7B37AF50F1BE}" srcOrd="1" destOrd="0" presId="urn:microsoft.com/office/officeart/2005/8/layout/radial6"/>
    <dgm:cxn modelId="{0FF4CCE7-352C-463D-BAC5-036A072B6978}" type="presParOf" srcId="{3D3E5465-1C56-47CC-AA8F-7F5E39D2D5B9}" destId="{E122407C-5F9D-4F4E-9C9A-D68511585247}" srcOrd="2" destOrd="0" presId="urn:microsoft.com/office/officeart/2005/8/layout/radial6"/>
    <dgm:cxn modelId="{A458CCE8-8CEC-4E68-9BEC-A36971A4F844}" type="presParOf" srcId="{3D3E5465-1C56-47CC-AA8F-7F5E39D2D5B9}" destId="{CEB68825-40DA-4DFA-BB90-D6935C7438BF}" srcOrd="3" destOrd="0" presId="urn:microsoft.com/office/officeart/2005/8/layout/radial6"/>
    <dgm:cxn modelId="{AC942D86-208A-4DA2-8AC4-AC2BE894054F}" type="presParOf" srcId="{3D3E5465-1C56-47CC-AA8F-7F5E39D2D5B9}" destId="{2430275D-D45D-41C9-8128-6BC502FFEA67}" srcOrd="4" destOrd="0" presId="urn:microsoft.com/office/officeart/2005/8/layout/radial6"/>
    <dgm:cxn modelId="{F5518129-7C41-4081-9FB3-B055231B82C3}" type="presParOf" srcId="{3D3E5465-1C56-47CC-AA8F-7F5E39D2D5B9}" destId="{794E7EA7-01C0-44CE-8C67-30D876607DD9}" srcOrd="5" destOrd="0" presId="urn:microsoft.com/office/officeart/2005/8/layout/radial6"/>
    <dgm:cxn modelId="{457BC7E7-1E9D-4AD4-A409-9AEDE1CDD4DF}" type="presParOf" srcId="{3D3E5465-1C56-47CC-AA8F-7F5E39D2D5B9}" destId="{74AE9C4A-B7A9-463C-A03C-156B372059DD}" srcOrd="6" destOrd="0" presId="urn:microsoft.com/office/officeart/2005/8/layout/radial6"/>
    <dgm:cxn modelId="{AECBF2A1-0ED7-4D61-A4A6-DF4FBD9C52D4}" type="presParOf" srcId="{3D3E5465-1C56-47CC-AA8F-7F5E39D2D5B9}" destId="{67E4EC69-E77B-4BFF-B111-25F310A6B533}" srcOrd="7" destOrd="0" presId="urn:microsoft.com/office/officeart/2005/8/layout/radial6"/>
    <dgm:cxn modelId="{3DAEF0EB-0333-446D-A59B-9DE466DF8003}" type="presParOf" srcId="{3D3E5465-1C56-47CC-AA8F-7F5E39D2D5B9}" destId="{0B6E0D31-6F17-4631-B68C-54AB8F665B58}" srcOrd="8" destOrd="0" presId="urn:microsoft.com/office/officeart/2005/8/layout/radial6"/>
    <dgm:cxn modelId="{E40DB764-AD48-4460-A77D-0A48B5BC91E7}" type="presParOf" srcId="{3D3E5465-1C56-47CC-AA8F-7F5E39D2D5B9}" destId="{34ED07CC-C83D-4887-AAC6-4D298B69DDFD}" srcOrd="9" destOrd="0" presId="urn:microsoft.com/office/officeart/2005/8/layout/radial6"/>
    <dgm:cxn modelId="{90C72208-5956-4D4B-BE1B-18BEFD7867F9}" type="presParOf" srcId="{3D3E5465-1C56-47CC-AA8F-7F5E39D2D5B9}" destId="{8C59781C-2783-4017-98EA-0F6297EC3190}" srcOrd="10" destOrd="0" presId="urn:microsoft.com/office/officeart/2005/8/layout/radial6"/>
    <dgm:cxn modelId="{EF866503-D1EF-49F5-812A-1C1D67063B1E}" type="presParOf" srcId="{3D3E5465-1C56-47CC-AA8F-7F5E39D2D5B9}" destId="{CE148D7F-9163-4F8A-BEF6-05103696E11B}" srcOrd="11" destOrd="0" presId="urn:microsoft.com/office/officeart/2005/8/layout/radial6"/>
    <dgm:cxn modelId="{9807CDFC-CE9E-4FC9-805B-1AFF00C21DD8}" type="presParOf" srcId="{3D3E5465-1C56-47CC-AA8F-7F5E39D2D5B9}" destId="{319A9B8E-6396-462A-A28F-430B50A3AF74}"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F58CAD-801C-4F53-BFD0-45F944CB7E11}" type="doc">
      <dgm:prSet loTypeId="urn:microsoft.com/office/officeart/2005/8/layout/hierarchy3" loCatId="hierarchy" qsTypeId="urn:microsoft.com/office/officeart/2005/8/quickstyle/3d1" qsCatId="3D" csTypeId="urn:microsoft.com/office/officeart/2005/8/colors/accent4_2" csCatId="accent4" phldr="1"/>
      <dgm:spPr/>
      <dgm:t>
        <a:bodyPr/>
        <a:lstStyle/>
        <a:p>
          <a:endParaRPr lang="en-US"/>
        </a:p>
      </dgm:t>
    </dgm:pt>
    <dgm:pt modelId="{8F78545D-FF2B-415F-9D28-E4F26342D643}">
      <dgm:prSet phldrT="[Text]"/>
      <dgm:spPr>
        <a:xfrm>
          <a:off x="141923" y="2373"/>
          <a:ext cx="3330229" cy="1665114"/>
        </a:xfrm>
        <a:gradFill rotWithShape="0">
          <a:gsLst>
            <a:gs pos="0">
              <a:srgbClr val="84AA33">
                <a:hueOff val="0"/>
                <a:satOff val="0"/>
                <a:lumOff val="0"/>
                <a:alphaOff val="0"/>
                <a:tint val="92000"/>
                <a:satMod val="170000"/>
              </a:srgbClr>
            </a:gs>
            <a:gs pos="15000">
              <a:srgbClr val="84AA33">
                <a:hueOff val="0"/>
                <a:satOff val="0"/>
                <a:lumOff val="0"/>
                <a:alphaOff val="0"/>
                <a:tint val="92000"/>
                <a:shade val="99000"/>
                <a:satMod val="170000"/>
              </a:srgbClr>
            </a:gs>
            <a:gs pos="62000">
              <a:srgbClr val="84AA33">
                <a:hueOff val="0"/>
                <a:satOff val="0"/>
                <a:lumOff val="0"/>
                <a:alphaOff val="0"/>
                <a:tint val="96000"/>
                <a:shade val="80000"/>
                <a:satMod val="170000"/>
              </a:srgbClr>
            </a:gs>
            <a:gs pos="97000">
              <a:srgbClr val="84AA33">
                <a:hueOff val="0"/>
                <a:satOff val="0"/>
                <a:lumOff val="0"/>
                <a:alphaOff val="0"/>
                <a:tint val="98000"/>
                <a:shade val="63000"/>
                <a:satMod val="170000"/>
              </a:srgbClr>
            </a:gs>
            <a:gs pos="100000">
              <a:srgbClr val="84AA33">
                <a:hueOff val="0"/>
                <a:satOff val="0"/>
                <a:lumOff val="0"/>
                <a:alphaOff val="0"/>
                <a:shade val="62000"/>
                <a:satMod val="170000"/>
              </a:srgb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plastic">
          <a:bevelT w="120900" h="88900"/>
          <a:bevelB w="88900" h="31750" prst="angle"/>
        </a:sp3d>
      </dgm:spPr>
      <dgm:t>
        <a:bodyPr/>
        <a:lstStyle/>
        <a:p>
          <a:r>
            <a:rPr lang="en-US" dirty="0">
              <a:solidFill>
                <a:sysClr val="window" lastClr="FFFFFF"/>
              </a:solidFill>
              <a:latin typeface="Gill Sans MT"/>
              <a:ea typeface="+mn-ea"/>
              <a:cs typeface="+mn-cs"/>
            </a:rPr>
            <a:t>Proactive testing</a:t>
          </a:r>
        </a:p>
      </dgm:t>
    </dgm:pt>
    <dgm:pt modelId="{61557F2B-C4DB-460B-897C-693B51B81B94}" type="parTrans" cxnId="{FC1CD130-97B6-4713-9DA7-DE588899F672}">
      <dgm:prSet/>
      <dgm:spPr/>
      <dgm:t>
        <a:bodyPr/>
        <a:lstStyle/>
        <a:p>
          <a:endParaRPr lang="en-US"/>
        </a:p>
      </dgm:t>
    </dgm:pt>
    <dgm:pt modelId="{2E0D768D-F8E5-4DE0-B1B3-23837AC4C6AB}" type="sibTrans" cxnId="{FC1CD130-97B6-4713-9DA7-DE588899F672}">
      <dgm:prSet/>
      <dgm:spPr/>
      <dgm:t>
        <a:bodyPr/>
        <a:lstStyle/>
        <a:p>
          <a:endParaRPr lang="en-US"/>
        </a:p>
      </dgm:t>
    </dgm:pt>
    <dgm:pt modelId="{7A449ABE-7D47-4212-907E-C980DAFB5863}">
      <dgm:prSet phldrT="[Text]"/>
      <dgm:spPr>
        <a:xfrm>
          <a:off x="807969" y="2083766"/>
          <a:ext cx="2664183" cy="1665114"/>
        </a:xfrm>
        <a:solidFill>
          <a:srgbClr val="FEB80A">
            <a:lumMod val="20000"/>
            <a:lumOff val="80000"/>
            <a:alpha val="90000"/>
          </a:srgbClr>
        </a:solidFill>
        <a:ln w="9525" cap="flat" cmpd="sng" algn="ctr">
          <a:solidFill>
            <a:srgbClr val="84AA33">
              <a:hueOff val="0"/>
              <a:satOff val="0"/>
              <a:lumOff val="0"/>
              <a:alphaOff val="0"/>
            </a:srgbClr>
          </a:solidFill>
          <a:prstDash val="solid"/>
        </a:ln>
        <a:effectLst>
          <a:outerShdw blurRad="63500" dist="25400" dir="5400000" rotWithShape="0">
            <a:srgbClr val="000000">
              <a:alpha val="43137"/>
            </a:srgbClr>
          </a:outerShdw>
        </a:effectLst>
        <a:scene3d>
          <a:camera prst="orthographicFront"/>
          <a:lightRig rig="flat" dir="t"/>
        </a:scene3d>
        <a:sp3d z="-190500" extrusionH="12700" prstMaterial="plastic">
          <a:bevelT w="50800" h="50800"/>
        </a:sp3d>
      </dgm:spPr>
      <dgm:t>
        <a:bodyPr/>
        <a:lstStyle/>
        <a:p>
          <a:r>
            <a:rPr lang="en-US" dirty="0">
              <a:solidFill>
                <a:sysClr val="windowText" lastClr="000000">
                  <a:hueOff val="0"/>
                  <a:satOff val="0"/>
                  <a:lumOff val="0"/>
                  <a:alphaOff val="0"/>
                </a:sysClr>
              </a:solidFill>
              <a:latin typeface="Segoe UI" panose="020B0502040204020203" pitchFamily="34" charset="0"/>
              <a:ea typeface="Segoe UI" panose="020B0502040204020203" pitchFamily="34" charset="0"/>
              <a:cs typeface="Segoe UI" panose="020B0502040204020203" pitchFamily="34" charset="0"/>
            </a:rPr>
            <a:t>Proactive behavior involves acting in advance of a future situation, rather than just reacting.</a:t>
          </a:r>
          <a:endParaRPr lang="en-US" dirty="0">
            <a:solidFill>
              <a:sysClr val="windowText" lastClr="000000">
                <a:hueOff val="0"/>
                <a:satOff val="0"/>
                <a:lumOff val="0"/>
                <a:alphaOff val="0"/>
              </a:sysClr>
            </a:solidFill>
            <a:latin typeface="Gill Sans MT"/>
            <a:ea typeface="+mn-ea"/>
            <a:cs typeface="+mn-cs"/>
          </a:endParaRPr>
        </a:p>
      </dgm:t>
    </dgm:pt>
    <dgm:pt modelId="{1A725893-4294-407E-A6F1-CDF7FCAE6085}" type="parTrans" cxnId="{3D29C146-10A1-419D-AB2D-37FB0070C6AF}">
      <dgm:prSet/>
      <dgm:spPr>
        <a:xfrm>
          <a:off x="474946" y="1667487"/>
          <a:ext cx="333022" cy="1248836"/>
        </a:xfrm>
        <a:noFill/>
        <a:ln w="25400" cap="flat" cmpd="sng" algn="ctr">
          <a:solidFill>
            <a:srgbClr val="84AA33">
              <a:shade val="60000"/>
              <a:hueOff val="0"/>
              <a:satOff val="0"/>
              <a:lumOff val="0"/>
              <a:alphaOff val="0"/>
            </a:srgbClr>
          </a:solidFill>
          <a:prstDash val="solid"/>
        </a:ln>
        <a:effectLst/>
        <a:scene3d>
          <a:camera prst="orthographicFront"/>
          <a:lightRig rig="flat" dir="t"/>
        </a:scene3d>
        <a:sp3d prstMaterial="matte"/>
      </dgm:spPr>
      <dgm:t>
        <a:bodyPr/>
        <a:lstStyle/>
        <a:p>
          <a:endParaRPr lang="en-US"/>
        </a:p>
      </dgm:t>
    </dgm:pt>
    <dgm:pt modelId="{2682FA72-86A4-4F38-8438-A11E14EF943A}" type="sibTrans" cxnId="{3D29C146-10A1-419D-AB2D-37FB0070C6AF}">
      <dgm:prSet/>
      <dgm:spPr/>
      <dgm:t>
        <a:bodyPr/>
        <a:lstStyle/>
        <a:p>
          <a:endParaRPr lang="en-US"/>
        </a:p>
      </dgm:t>
    </dgm:pt>
    <dgm:pt modelId="{8FE48280-9EA3-4641-8D8F-985C57051E71}">
      <dgm:prSet phldrT="[Text]"/>
      <dgm:spPr>
        <a:xfrm>
          <a:off x="807969" y="4165160"/>
          <a:ext cx="2664183" cy="1665114"/>
        </a:xfrm>
        <a:solidFill>
          <a:srgbClr val="FEB80A">
            <a:lumMod val="20000"/>
            <a:lumOff val="80000"/>
            <a:alpha val="90000"/>
          </a:srgbClr>
        </a:solidFill>
        <a:ln w="9525" cap="flat" cmpd="sng" algn="ctr">
          <a:solidFill>
            <a:srgbClr val="84AA33">
              <a:hueOff val="0"/>
              <a:satOff val="0"/>
              <a:lumOff val="0"/>
              <a:alphaOff val="0"/>
            </a:srgbClr>
          </a:solidFill>
          <a:prstDash val="solid"/>
        </a:ln>
        <a:effectLst>
          <a:outerShdw blurRad="63500" dist="25400" dir="5400000" rotWithShape="0">
            <a:srgbClr val="000000">
              <a:alpha val="43137"/>
            </a:srgbClr>
          </a:outerShdw>
        </a:effectLst>
        <a:scene3d>
          <a:camera prst="orthographicFront"/>
          <a:lightRig rig="flat" dir="t"/>
        </a:scene3d>
        <a:sp3d z="-190500" extrusionH="12700" prstMaterial="plastic">
          <a:bevelT w="50800" h="50800"/>
        </a:sp3d>
      </dgm:spPr>
      <dgm:t>
        <a:bodyPr/>
        <a:lstStyle/>
        <a:p>
          <a:r>
            <a:rPr lang="en-US" dirty="0">
              <a:solidFill>
                <a:sysClr val="windowText" lastClr="000000">
                  <a:hueOff val="0"/>
                  <a:satOff val="0"/>
                  <a:lumOff val="0"/>
                  <a:alphaOff val="0"/>
                </a:sysClr>
              </a:solidFill>
              <a:latin typeface="Segoe UI" panose="020B0502040204020203" pitchFamily="34" charset="0"/>
              <a:ea typeface="Segoe UI" panose="020B0502040204020203" pitchFamily="34" charset="0"/>
              <a:cs typeface="Segoe UI" panose="020B0502040204020203" pitchFamily="34" charset="0"/>
            </a:rPr>
            <a:t>Test design process is initiated as early as possible in order to find and fix the defects before the build is created</a:t>
          </a:r>
          <a:endParaRPr lang="en-US" dirty="0">
            <a:solidFill>
              <a:sysClr val="windowText" lastClr="000000">
                <a:hueOff val="0"/>
                <a:satOff val="0"/>
                <a:lumOff val="0"/>
                <a:alphaOff val="0"/>
              </a:sysClr>
            </a:solidFill>
            <a:latin typeface="Gill Sans MT"/>
            <a:ea typeface="+mn-ea"/>
            <a:cs typeface="+mn-cs"/>
          </a:endParaRPr>
        </a:p>
      </dgm:t>
    </dgm:pt>
    <dgm:pt modelId="{422BAA5D-3628-4CA7-94EF-D840D35DEAB5}" type="parTrans" cxnId="{E02985BC-5463-43FE-A4DD-5D14E2FFDBC9}">
      <dgm:prSet/>
      <dgm:spPr>
        <a:xfrm>
          <a:off x="474946" y="1667487"/>
          <a:ext cx="333022" cy="3330229"/>
        </a:xfrm>
        <a:noFill/>
        <a:ln w="25400" cap="flat" cmpd="sng" algn="ctr">
          <a:solidFill>
            <a:srgbClr val="84AA33">
              <a:shade val="60000"/>
              <a:hueOff val="0"/>
              <a:satOff val="0"/>
              <a:lumOff val="0"/>
              <a:alphaOff val="0"/>
            </a:srgbClr>
          </a:solidFill>
          <a:prstDash val="solid"/>
        </a:ln>
        <a:effectLst/>
        <a:scene3d>
          <a:camera prst="orthographicFront"/>
          <a:lightRig rig="flat" dir="t"/>
        </a:scene3d>
        <a:sp3d prstMaterial="matte"/>
      </dgm:spPr>
      <dgm:t>
        <a:bodyPr/>
        <a:lstStyle/>
        <a:p>
          <a:endParaRPr lang="en-US"/>
        </a:p>
      </dgm:t>
    </dgm:pt>
    <dgm:pt modelId="{A1F77CB7-FB9E-49AF-B9D0-BEEB44C7CCD2}" type="sibTrans" cxnId="{E02985BC-5463-43FE-A4DD-5D14E2FFDBC9}">
      <dgm:prSet/>
      <dgm:spPr/>
      <dgm:t>
        <a:bodyPr/>
        <a:lstStyle/>
        <a:p>
          <a:endParaRPr lang="en-US"/>
        </a:p>
      </dgm:t>
    </dgm:pt>
    <dgm:pt modelId="{8C520AB6-2C79-4101-882C-706E7AF2C927}">
      <dgm:prSet phldrT="[Text]"/>
      <dgm:spPr>
        <a:xfrm>
          <a:off x="4304710" y="2373"/>
          <a:ext cx="3330229" cy="1665114"/>
        </a:xfrm>
        <a:gradFill rotWithShape="0">
          <a:gsLst>
            <a:gs pos="0">
              <a:srgbClr val="84AA33">
                <a:hueOff val="0"/>
                <a:satOff val="0"/>
                <a:lumOff val="0"/>
                <a:alphaOff val="0"/>
                <a:tint val="92000"/>
                <a:satMod val="170000"/>
              </a:srgbClr>
            </a:gs>
            <a:gs pos="15000">
              <a:srgbClr val="84AA33">
                <a:hueOff val="0"/>
                <a:satOff val="0"/>
                <a:lumOff val="0"/>
                <a:alphaOff val="0"/>
                <a:tint val="92000"/>
                <a:shade val="99000"/>
                <a:satMod val="170000"/>
              </a:srgbClr>
            </a:gs>
            <a:gs pos="62000">
              <a:srgbClr val="84AA33">
                <a:hueOff val="0"/>
                <a:satOff val="0"/>
                <a:lumOff val="0"/>
                <a:alphaOff val="0"/>
                <a:tint val="96000"/>
                <a:shade val="80000"/>
                <a:satMod val="170000"/>
              </a:srgbClr>
            </a:gs>
            <a:gs pos="97000">
              <a:srgbClr val="84AA33">
                <a:hueOff val="0"/>
                <a:satOff val="0"/>
                <a:lumOff val="0"/>
                <a:alphaOff val="0"/>
                <a:tint val="98000"/>
                <a:shade val="63000"/>
                <a:satMod val="170000"/>
              </a:srgbClr>
            </a:gs>
            <a:gs pos="100000">
              <a:srgbClr val="84AA33">
                <a:hueOff val="0"/>
                <a:satOff val="0"/>
                <a:lumOff val="0"/>
                <a:alphaOff val="0"/>
                <a:shade val="62000"/>
                <a:satMod val="170000"/>
              </a:srgb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plastic">
          <a:bevelT w="120900" h="88900"/>
          <a:bevelB w="88900" h="31750" prst="angle"/>
        </a:sp3d>
      </dgm:spPr>
      <dgm:t>
        <a:bodyPr/>
        <a:lstStyle/>
        <a:p>
          <a:r>
            <a:rPr lang="en-US" dirty="0">
              <a:solidFill>
                <a:sysClr val="window" lastClr="FFFFFF"/>
              </a:solidFill>
              <a:latin typeface="Gill Sans MT"/>
              <a:ea typeface="+mn-ea"/>
              <a:cs typeface="+mn-cs"/>
            </a:rPr>
            <a:t>Reactive testing</a:t>
          </a:r>
        </a:p>
      </dgm:t>
    </dgm:pt>
    <dgm:pt modelId="{F4164DAC-FBCC-41CB-9AEF-C300F095710C}" type="parTrans" cxnId="{80B6CE43-36C0-4AB2-81F9-4648C163F54E}">
      <dgm:prSet/>
      <dgm:spPr/>
      <dgm:t>
        <a:bodyPr/>
        <a:lstStyle/>
        <a:p>
          <a:endParaRPr lang="en-US"/>
        </a:p>
      </dgm:t>
    </dgm:pt>
    <dgm:pt modelId="{0A064D4C-9FC2-417E-8768-E3CF78007032}" type="sibTrans" cxnId="{80B6CE43-36C0-4AB2-81F9-4648C163F54E}">
      <dgm:prSet/>
      <dgm:spPr/>
      <dgm:t>
        <a:bodyPr/>
        <a:lstStyle/>
        <a:p>
          <a:endParaRPr lang="en-US"/>
        </a:p>
      </dgm:t>
    </dgm:pt>
    <dgm:pt modelId="{DA79E4F2-766C-4F74-9E85-81D4FB014266}">
      <dgm:prSet phldrT="[Text]"/>
      <dgm:spPr>
        <a:xfrm>
          <a:off x="4970756" y="2083766"/>
          <a:ext cx="2664183" cy="1665114"/>
        </a:xfrm>
        <a:solidFill>
          <a:srgbClr val="FEB80A">
            <a:lumMod val="20000"/>
            <a:lumOff val="80000"/>
            <a:alpha val="90000"/>
          </a:srgbClr>
        </a:solidFill>
        <a:ln w="9525" cap="flat" cmpd="sng" algn="ctr">
          <a:solidFill>
            <a:srgbClr val="84AA33">
              <a:hueOff val="0"/>
              <a:satOff val="0"/>
              <a:lumOff val="0"/>
              <a:alphaOff val="0"/>
            </a:srgbClr>
          </a:solidFill>
          <a:prstDash val="solid"/>
        </a:ln>
        <a:effectLst>
          <a:outerShdw blurRad="63500" dist="25400" dir="5400000" rotWithShape="0">
            <a:srgbClr val="000000">
              <a:alpha val="43137"/>
            </a:srgbClr>
          </a:outerShdw>
        </a:effectLst>
        <a:scene3d>
          <a:camera prst="orthographicFront"/>
          <a:lightRig rig="flat" dir="t"/>
        </a:scene3d>
        <a:sp3d z="-190500" extrusionH="12700" prstMaterial="plastic">
          <a:bevelT w="50800" h="50800"/>
        </a:sp3d>
      </dgm:spPr>
      <dgm:t>
        <a:bodyPr/>
        <a:lstStyle/>
        <a:p>
          <a:r>
            <a:rPr lang="en-US" dirty="0">
              <a:solidFill>
                <a:sysClr val="windowText" lastClr="000000">
                  <a:hueOff val="0"/>
                  <a:satOff val="0"/>
                  <a:lumOff val="0"/>
                  <a:alphaOff val="0"/>
                </a:sysClr>
              </a:solidFill>
              <a:latin typeface="Segoe UI" panose="020B0502040204020203" pitchFamily="34" charset="0"/>
              <a:ea typeface="Segoe UI" panose="020B0502040204020203" pitchFamily="34" charset="0"/>
              <a:cs typeface="Segoe UI" panose="020B0502040204020203" pitchFamily="34" charset="0"/>
            </a:rPr>
            <a:t>Reactive behavior is reacting to problems when they occur instead of doing something to prevent them</a:t>
          </a:r>
          <a:endParaRPr lang="en-US" dirty="0">
            <a:solidFill>
              <a:sysClr val="windowText" lastClr="000000">
                <a:hueOff val="0"/>
                <a:satOff val="0"/>
                <a:lumOff val="0"/>
                <a:alphaOff val="0"/>
              </a:sysClr>
            </a:solidFill>
            <a:latin typeface="Gill Sans MT"/>
            <a:ea typeface="+mn-ea"/>
            <a:cs typeface="+mn-cs"/>
          </a:endParaRPr>
        </a:p>
      </dgm:t>
    </dgm:pt>
    <dgm:pt modelId="{DFB2E57F-A462-4A80-9392-932187359885}" type="parTrans" cxnId="{489E04A1-DF0E-4D58-A7C4-601DDFA19ABC}">
      <dgm:prSet/>
      <dgm:spPr>
        <a:xfrm>
          <a:off x="4637733" y="1667487"/>
          <a:ext cx="333022" cy="1248836"/>
        </a:xfrm>
        <a:noFill/>
        <a:ln w="25400" cap="flat" cmpd="sng" algn="ctr">
          <a:solidFill>
            <a:srgbClr val="84AA33">
              <a:shade val="60000"/>
              <a:hueOff val="0"/>
              <a:satOff val="0"/>
              <a:lumOff val="0"/>
              <a:alphaOff val="0"/>
            </a:srgbClr>
          </a:solidFill>
          <a:prstDash val="solid"/>
        </a:ln>
        <a:effectLst/>
        <a:scene3d>
          <a:camera prst="orthographicFront"/>
          <a:lightRig rig="flat" dir="t"/>
        </a:scene3d>
        <a:sp3d prstMaterial="matte"/>
      </dgm:spPr>
      <dgm:t>
        <a:bodyPr/>
        <a:lstStyle/>
        <a:p>
          <a:endParaRPr lang="en-US"/>
        </a:p>
      </dgm:t>
    </dgm:pt>
    <dgm:pt modelId="{203C3AAE-901C-492A-9AB5-0CD6CCBF5819}" type="sibTrans" cxnId="{489E04A1-DF0E-4D58-A7C4-601DDFA19ABC}">
      <dgm:prSet/>
      <dgm:spPr/>
      <dgm:t>
        <a:bodyPr/>
        <a:lstStyle/>
        <a:p>
          <a:endParaRPr lang="en-US"/>
        </a:p>
      </dgm:t>
    </dgm:pt>
    <dgm:pt modelId="{84830024-77C6-4442-A046-59091C125922}">
      <dgm:prSet phldrT="[Text]"/>
      <dgm:spPr>
        <a:xfrm>
          <a:off x="4970756" y="4165160"/>
          <a:ext cx="2664183" cy="1665114"/>
        </a:xfrm>
        <a:solidFill>
          <a:srgbClr val="FEB80A">
            <a:lumMod val="20000"/>
            <a:lumOff val="80000"/>
            <a:alpha val="90000"/>
          </a:srgbClr>
        </a:solidFill>
        <a:ln w="9525" cap="flat" cmpd="sng" algn="ctr">
          <a:solidFill>
            <a:srgbClr val="84AA33">
              <a:hueOff val="0"/>
              <a:satOff val="0"/>
              <a:lumOff val="0"/>
              <a:alphaOff val="0"/>
            </a:srgbClr>
          </a:solidFill>
          <a:prstDash val="solid"/>
        </a:ln>
        <a:effectLst>
          <a:outerShdw blurRad="63500" dist="25400" dir="5400000" rotWithShape="0">
            <a:srgbClr val="000000">
              <a:alpha val="43137"/>
            </a:srgbClr>
          </a:outerShdw>
        </a:effectLst>
        <a:scene3d>
          <a:camera prst="orthographicFront"/>
          <a:lightRig rig="flat" dir="t"/>
        </a:scene3d>
        <a:sp3d z="-190500" extrusionH="12700" prstMaterial="plastic">
          <a:bevelT w="50800" h="50800"/>
        </a:sp3d>
      </dgm:spPr>
      <dgm:t>
        <a:bodyPr/>
        <a:lstStyle/>
        <a:p>
          <a:r>
            <a:rPr lang="en-US" dirty="0">
              <a:solidFill>
                <a:sysClr val="windowText" lastClr="000000">
                  <a:hueOff val="0"/>
                  <a:satOff val="0"/>
                  <a:lumOff val="0"/>
                  <a:alphaOff val="0"/>
                </a:sysClr>
              </a:solidFill>
              <a:latin typeface="Segoe UI" panose="020B0502040204020203" pitchFamily="34" charset="0"/>
              <a:ea typeface="Segoe UI" panose="020B0502040204020203" pitchFamily="34" charset="0"/>
              <a:cs typeface="Segoe UI" panose="020B0502040204020203" pitchFamily="34" charset="0"/>
            </a:rPr>
            <a:t>Testing is not started until design and coding are completed</a:t>
          </a:r>
          <a:endParaRPr lang="en-US" dirty="0">
            <a:solidFill>
              <a:sysClr val="windowText" lastClr="000000">
                <a:hueOff val="0"/>
                <a:satOff val="0"/>
                <a:lumOff val="0"/>
                <a:alphaOff val="0"/>
              </a:sysClr>
            </a:solidFill>
            <a:latin typeface="Gill Sans MT"/>
            <a:ea typeface="+mn-ea"/>
            <a:cs typeface="+mn-cs"/>
          </a:endParaRPr>
        </a:p>
      </dgm:t>
    </dgm:pt>
    <dgm:pt modelId="{6D4B961D-CEE3-43AD-972A-581A957FABDA}" type="parTrans" cxnId="{5AC56E01-8783-4D2A-8C37-707305DD27B1}">
      <dgm:prSet/>
      <dgm:spPr>
        <a:xfrm>
          <a:off x="4637733" y="1667487"/>
          <a:ext cx="333022" cy="3330229"/>
        </a:xfrm>
        <a:noFill/>
        <a:ln w="25400" cap="flat" cmpd="sng" algn="ctr">
          <a:solidFill>
            <a:srgbClr val="84AA33">
              <a:shade val="60000"/>
              <a:hueOff val="0"/>
              <a:satOff val="0"/>
              <a:lumOff val="0"/>
              <a:alphaOff val="0"/>
            </a:srgbClr>
          </a:solidFill>
          <a:prstDash val="solid"/>
        </a:ln>
        <a:effectLst/>
        <a:scene3d>
          <a:camera prst="orthographicFront"/>
          <a:lightRig rig="flat" dir="t"/>
        </a:scene3d>
        <a:sp3d prstMaterial="matte"/>
      </dgm:spPr>
      <dgm:t>
        <a:bodyPr/>
        <a:lstStyle/>
        <a:p>
          <a:endParaRPr lang="en-US"/>
        </a:p>
      </dgm:t>
    </dgm:pt>
    <dgm:pt modelId="{7EBE5D46-B8D3-487C-87EA-231354414F75}" type="sibTrans" cxnId="{5AC56E01-8783-4D2A-8C37-707305DD27B1}">
      <dgm:prSet/>
      <dgm:spPr/>
      <dgm:t>
        <a:bodyPr/>
        <a:lstStyle/>
        <a:p>
          <a:endParaRPr lang="en-US"/>
        </a:p>
      </dgm:t>
    </dgm:pt>
    <dgm:pt modelId="{0D6C7403-6A3B-4C57-8BC4-4D055C2B5832}" type="pres">
      <dgm:prSet presAssocID="{11F58CAD-801C-4F53-BFD0-45F944CB7E11}" presName="diagram" presStyleCnt="0">
        <dgm:presLayoutVars>
          <dgm:chPref val="1"/>
          <dgm:dir/>
          <dgm:animOne val="branch"/>
          <dgm:animLvl val="lvl"/>
          <dgm:resizeHandles/>
        </dgm:presLayoutVars>
      </dgm:prSet>
      <dgm:spPr/>
    </dgm:pt>
    <dgm:pt modelId="{637B93D8-B574-4B7B-83F6-C9F88D622B62}" type="pres">
      <dgm:prSet presAssocID="{8F78545D-FF2B-415F-9D28-E4F26342D643}" presName="root" presStyleCnt="0"/>
      <dgm:spPr/>
    </dgm:pt>
    <dgm:pt modelId="{27086699-B216-47B9-AFA7-3EF72168B8E5}" type="pres">
      <dgm:prSet presAssocID="{8F78545D-FF2B-415F-9D28-E4F26342D643}" presName="rootComposite" presStyleCnt="0"/>
      <dgm:spPr/>
    </dgm:pt>
    <dgm:pt modelId="{2A9CFACF-0030-43B6-99E6-8E2A30FAC40E}" type="pres">
      <dgm:prSet presAssocID="{8F78545D-FF2B-415F-9D28-E4F26342D643}" presName="rootText" presStyleLbl="node1" presStyleIdx="0" presStyleCnt="2"/>
      <dgm:spPr>
        <a:prstGeom prst="roundRect">
          <a:avLst>
            <a:gd name="adj" fmla="val 10000"/>
          </a:avLst>
        </a:prstGeom>
      </dgm:spPr>
    </dgm:pt>
    <dgm:pt modelId="{1EBB0C2E-8FED-4F3A-818A-534D687CC402}" type="pres">
      <dgm:prSet presAssocID="{8F78545D-FF2B-415F-9D28-E4F26342D643}" presName="rootConnector" presStyleLbl="node1" presStyleIdx="0" presStyleCnt="2"/>
      <dgm:spPr/>
    </dgm:pt>
    <dgm:pt modelId="{46C9BE21-BF92-4051-809B-96B7B5B44E62}" type="pres">
      <dgm:prSet presAssocID="{8F78545D-FF2B-415F-9D28-E4F26342D643}" presName="childShape" presStyleCnt="0"/>
      <dgm:spPr/>
    </dgm:pt>
    <dgm:pt modelId="{45C3D74E-8217-41F8-B6B6-8D22B38F4262}" type="pres">
      <dgm:prSet presAssocID="{1A725893-4294-407E-A6F1-CDF7FCAE6085}" presName="Name13" presStyleLbl="parChTrans1D2" presStyleIdx="0" presStyleCnt="4"/>
      <dgm:spPr>
        <a:custGeom>
          <a:avLst/>
          <a:gdLst/>
          <a:ahLst/>
          <a:cxnLst/>
          <a:rect l="0" t="0" r="0" b="0"/>
          <a:pathLst>
            <a:path>
              <a:moveTo>
                <a:pt x="0" y="0"/>
              </a:moveTo>
              <a:lnTo>
                <a:pt x="0" y="1248836"/>
              </a:lnTo>
              <a:lnTo>
                <a:pt x="333022" y="1248836"/>
              </a:lnTo>
            </a:path>
          </a:pathLst>
        </a:custGeom>
      </dgm:spPr>
    </dgm:pt>
    <dgm:pt modelId="{7EE26FEF-A43C-4848-B63C-9E3EB50EED4D}" type="pres">
      <dgm:prSet presAssocID="{7A449ABE-7D47-4212-907E-C980DAFB5863}" presName="childText" presStyleLbl="bgAcc1" presStyleIdx="0" presStyleCnt="4" custScaleX="142210">
        <dgm:presLayoutVars>
          <dgm:bulletEnabled val="1"/>
        </dgm:presLayoutVars>
      </dgm:prSet>
      <dgm:spPr>
        <a:prstGeom prst="roundRect">
          <a:avLst>
            <a:gd name="adj" fmla="val 10000"/>
          </a:avLst>
        </a:prstGeom>
      </dgm:spPr>
    </dgm:pt>
    <dgm:pt modelId="{66B94DCD-0CE4-48BA-9D09-3B60E729DF16}" type="pres">
      <dgm:prSet presAssocID="{422BAA5D-3628-4CA7-94EF-D840D35DEAB5}" presName="Name13" presStyleLbl="parChTrans1D2" presStyleIdx="1" presStyleCnt="4"/>
      <dgm:spPr>
        <a:custGeom>
          <a:avLst/>
          <a:gdLst/>
          <a:ahLst/>
          <a:cxnLst/>
          <a:rect l="0" t="0" r="0" b="0"/>
          <a:pathLst>
            <a:path>
              <a:moveTo>
                <a:pt x="0" y="0"/>
              </a:moveTo>
              <a:lnTo>
                <a:pt x="0" y="3330229"/>
              </a:lnTo>
              <a:lnTo>
                <a:pt x="333022" y="3330229"/>
              </a:lnTo>
            </a:path>
          </a:pathLst>
        </a:custGeom>
      </dgm:spPr>
    </dgm:pt>
    <dgm:pt modelId="{7E23FDFE-0E13-4236-BD78-03B30B5478B5}" type="pres">
      <dgm:prSet presAssocID="{8FE48280-9EA3-4641-8D8F-985C57051E71}" presName="childText" presStyleLbl="bgAcc1" presStyleIdx="1" presStyleCnt="4" custScaleX="144007">
        <dgm:presLayoutVars>
          <dgm:bulletEnabled val="1"/>
        </dgm:presLayoutVars>
      </dgm:prSet>
      <dgm:spPr>
        <a:prstGeom prst="roundRect">
          <a:avLst>
            <a:gd name="adj" fmla="val 10000"/>
          </a:avLst>
        </a:prstGeom>
      </dgm:spPr>
    </dgm:pt>
    <dgm:pt modelId="{E6DB5DF2-2537-424B-86D6-DE438C46D838}" type="pres">
      <dgm:prSet presAssocID="{8C520AB6-2C79-4101-882C-706E7AF2C927}" presName="root" presStyleCnt="0"/>
      <dgm:spPr/>
    </dgm:pt>
    <dgm:pt modelId="{BD58BA0A-7E91-4326-ACEB-AA0385FCAD01}" type="pres">
      <dgm:prSet presAssocID="{8C520AB6-2C79-4101-882C-706E7AF2C927}" presName="rootComposite" presStyleCnt="0"/>
      <dgm:spPr/>
    </dgm:pt>
    <dgm:pt modelId="{FA99F708-0B68-451B-BEA0-C5FFB2E32F52}" type="pres">
      <dgm:prSet presAssocID="{8C520AB6-2C79-4101-882C-706E7AF2C927}" presName="rootText" presStyleLbl="node1" presStyleIdx="1" presStyleCnt="2"/>
      <dgm:spPr>
        <a:prstGeom prst="roundRect">
          <a:avLst>
            <a:gd name="adj" fmla="val 10000"/>
          </a:avLst>
        </a:prstGeom>
      </dgm:spPr>
    </dgm:pt>
    <dgm:pt modelId="{8E95628E-67EC-4749-A607-9D50DF326AD8}" type="pres">
      <dgm:prSet presAssocID="{8C520AB6-2C79-4101-882C-706E7AF2C927}" presName="rootConnector" presStyleLbl="node1" presStyleIdx="1" presStyleCnt="2"/>
      <dgm:spPr/>
    </dgm:pt>
    <dgm:pt modelId="{81859F17-5B0C-4B16-87F9-2C8EC5AF4B0F}" type="pres">
      <dgm:prSet presAssocID="{8C520AB6-2C79-4101-882C-706E7AF2C927}" presName="childShape" presStyleCnt="0"/>
      <dgm:spPr/>
    </dgm:pt>
    <dgm:pt modelId="{DCA95808-684E-41F0-B7B3-B6B25E5F5974}" type="pres">
      <dgm:prSet presAssocID="{DFB2E57F-A462-4A80-9392-932187359885}" presName="Name13" presStyleLbl="parChTrans1D2" presStyleIdx="2" presStyleCnt="4"/>
      <dgm:spPr>
        <a:custGeom>
          <a:avLst/>
          <a:gdLst/>
          <a:ahLst/>
          <a:cxnLst/>
          <a:rect l="0" t="0" r="0" b="0"/>
          <a:pathLst>
            <a:path>
              <a:moveTo>
                <a:pt x="0" y="0"/>
              </a:moveTo>
              <a:lnTo>
                <a:pt x="0" y="1248836"/>
              </a:lnTo>
              <a:lnTo>
                <a:pt x="333022" y="1248836"/>
              </a:lnTo>
            </a:path>
          </a:pathLst>
        </a:custGeom>
      </dgm:spPr>
    </dgm:pt>
    <dgm:pt modelId="{97CC11BF-3C81-4396-9EBB-4C6AE34D59EA}" type="pres">
      <dgm:prSet presAssocID="{DA79E4F2-766C-4F74-9E85-81D4FB014266}" presName="childText" presStyleLbl="bgAcc1" presStyleIdx="2" presStyleCnt="4" custScaleX="122521">
        <dgm:presLayoutVars>
          <dgm:bulletEnabled val="1"/>
        </dgm:presLayoutVars>
      </dgm:prSet>
      <dgm:spPr>
        <a:prstGeom prst="roundRect">
          <a:avLst>
            <a:gd name="adj" fmla="val 10000"/>
          </a:avLst>
        </a:prstGeom>
      </dgm:spPr>
    </dgm:pt>
    <dgm:pt modelId="{97E4B9E4-6EE5-4835-9395-2D47ABB19919}" type="pres">
      <dgm:prSet presAssocID="{6D4B961D-CEE3-43AD-972A-581A957FABDA}" presName="Name13" presStyleLbl="parChTrans1D2" presStyleIdx="3" presStyleCnt="4"/>
      <dgm:spPr>
        <a:custGeom>
          <a:avLst/>
          <a:gdLst/>
          <a:ahLst/>
          <a:cxnLst/>
          <a:rect l="0" t="0" r="0" b="0"/>
          <a:pathLst>
            <a:path>
              <a:moveTo>
                <a:pt x="0" y="0"/>
              </a:moveTo>
              <a:lnTo>
                <a:pt x="0" y="3330229"/>
              </a:lnTo>
              <a:lnTo>
                <a:pt x="333022" y="3330229"/>
              </a:lnTo>
            </a:path>
          </a:pathLst>
        </a:custGeom>
      </dgm:spPr>
    </dgm:pt>
    <dgm:pt modelId="{A8E9E032-3AC6-4AB0-B000-D74ED0A0F233}" type="pres">
      <dgm:prSet presAssocID="{84830024-77C6-4442-A046-59091C125922}" presName="childText" presStyleLbl="bgAcc1" presStyleIdx="3" presStyleCnt="4" custScaleX="127014">
        <dgm:presLayoutVars>
          <dgm:bulletEnabled val="1"/>
        </dgm:presLayoutVars>
      </dgm:prSet>
      <dgm:spPr>
        <a:prstGeom prst="roundRect">
          <a:avLst>
            <a:gd name="adj" fmla="val 10000"/>
          </a:avLst>
        </a:prstGeom>
      </dgm:spPr>
    </dgm:pt>
  </dgm:ptLst>
  <dgm:cxnLst>
    <dgm:cxn modelId="{5AC56E01-8783-4D2A-8C37-707305DD27B1}" srcId="{8C520AB6-2C79-4101-882C-706E7AF2C927}" destId="{84830024-77C6-4442-A046-59091C125922}" srcOrd="1" destOrd="0" parTransId="{6D4B961D-CEE3-43AD-972A-581A957FABDA}" sibTransId="{7EBE5D46-B8D3-487C-87EA-231354414F75}"/>
    <dgm:cxn modelId="{5950CA12-EF3A-45C5-B79E-B55891317873}" type="presOf" srcId="{6D4B961D-CEE3-43AD-972A-581A957FABDA}" destId="{97E4B9E4-6EE5-4835-9395-2D47ABB19919}" srcOrd="0" destOrd="0" presId="urn:microsoft.com/office/officeart/2005/8/layout/hierarchy3"/>
    <dgm:cxn modelId="{FC1CD130-97B6-4713-9DA7-DE588899F672}" srcId="{11F58CAD-801C-4F53-BFD0-45F944CB7E11}" destId="{8F78545D-FF2B-415F-9D28-E4F26342D643}" srcOrd="0" destOrd="0" parTransId="{61557F2B-C4DB-460B-897C-693B51B81B94}" sibTransId="{2E0D768D-F8E5-4DE0-B1B3-23837AC4C6AB}"/>
    <dgm:cxn modelId="{4A7F0E38-8726-4A7C-921E-9157E6706791}" type="presOf" srcId="{8F78545D-FF2B-415F-9D28-E4F26342D643}" destId="{1EBB0C2E-8FED-4F3A-818A-534D687CC402}" srcOrd="1" destOrd="0" presId="urn:microsoft.com/office/officeart/2005/8/layout/hierarchy3"/>
    <dgm:cxn modelId="{E0992C3D-B0C4-4185-AB20-A5C6FB4B884A}" type="presOf" srcId="{11F58CAD-801C-4F53-BFD0-45F944CB7E11}" destId="{0D6C7403-6A3B-4C57-8BC4-4D055C2B5832}" srcOrd="0" destOrd="0" presId="urn:microsoft.com/office/officeart/2005/8/layout/hierarchy3"/>
    <dgm:cxn modelId="{80B6CE43-36C0-4AB2-81F9-4648C163F54E}" srcId="{11F58CAD-801C-4F53-BFD0-45F944CB7E11}" destId="{8C520AB6-2C79-4101-882C-706E7AF2C927}" srcOrd="1" destOrd="0" parTransId="{F4164DAC-FBCC-41CB-9AEF-C300F095710C}" sibTransId="{0A064D4C-9FC2-417E-8768-E3CF78007032}"/>
    <dgm:cxn modelId="{3D29C146-10A1-419D-AB2D-37FB0070C6AF}" srcId="{8F78545D-FF2B-415F-9D28-E4F26342D643}" destId="{7A449ABE-7D47-4212-907E-C980DAFB5863}" srcOrd="0" destOrd="0" parTransId="{1A725893-4294-407E-A6F1-CDF7FCAE6085}" sibTransId="{2682FA72-86A4-4F38-8438-A11E14EF943A}"/>
    <dgm:cxn modelId="{7AEC6085-A3BD-4476-BFDC-D0578E4CDF0A}" type="presOf" srcId="{DA79E4F2-766C-4F74-9E85-81D4FB014266}" destId="{97CC11BF-3C81-4396-9EBB-4C6AE34D59EA}" srcOrd="0" destOrd="0" presId="urn:microsoft.com/office/officeart/2005/8/layout/hierarchy3"/>
    <dgm:cxn modelId="{ADAF0D87-E7E0-407B-BF62-A1B8FFE6EC40}" type="presOf" srcId="{8F78545D-FF2B-415F-9D28-E4F26342D643}" destId="{2A9CFACF-0030-43B6-99E6-8E2A30FAC40E}" srcOrd="0" destOrd="0" presId="urn:microsoft.com/office/officeart/2005/8/layout/hierarchy3"/>
    <dgm:cxn modelId="{12E68487-6357-4EE0-B0EE-CD5A712E26FF}" type="presOf" srcId="{DFB2E57F-A462-4A80-9392-932187359885}" destId="{DCA95808-684E-41F0-B7B3-B6B25E5F5974}" srcOrd="0" destOrd="0" presId="urn:microsoft.com/office/officeart/2005/8/layout/hierarchy3"/>
    <dgm:cxn modelId="{489E04A1-DF0E-4D58-A7C4-601DDFA19ABC}" srcId="{8C520AB6-2C79-4101-882C-706E7AF2C927}" destId="{DA79E4F2-766C-4F74-9E85-81D4FB014266}" srcOrd="0" destOrd="0" parTransId="{DFB2E57F-A462-4A80-9392-932187359885}" sibTransId="{203C3AAE-901C-492A-9AB5-0CD6CCBF5819}"/>
    <dgm:cxn modelId="{B077EEA4-0EFD-4AF5-9177-73A0FD905739}" type="presOf" srcId="{8C520AB6-2C79-4101-882C-706E7AF2C927}" destId="{FA99F708-0B68-451B-BEA0-C5FFB2E32F52}" srcOrd="0" destOrd="0" presId="urn:microsoft.com/office/officeart/2005/8/layout/hierarchy3"/>
    <dgm:cxn modelId="{328B4AAC-1C9F-4A43-87B1-EFE6EAFB13C8}" type="presOf" srcId="{8C520AB6-2C79-4101-882C-706E7AF2C927}" destId="{8E95628E-67EC-4749-A607-9D50DF326AD8}" srcOrd="1" destOrd="0" presId="urn:microsoft.com/office/officeart/2005/8/layout/hierarchy3"/>
    <dgm:cxn modelId="{F147CDAC-F72C-4457-B32A-4697A2A67D65}" type="presOf" srcId="{422BAA5D-3628-4CA7-94EF-D840D35DEAB5}" destId="{66B94DCD-0CE4-48BA-9D09-3B60E729DF16}" srcOrd="0" destOrd="0" presId="urn:microsoft.com/office/officeart/2005/8/layout/hierarchy3"/>
    <dgm:cxn modelId="{E02985BC-5463-43FE-A4DD-5D14E2FFDBC9}" srcId="{8F78545D-FF2B-415F-9D28-E4F26342D643}" destId="{8FE48280-9EA3-4641-8D8F-985C57051E71}" srcOrd="1" destOrd="0" parTransId="{422BAA5D-3628-4CA7-94EF-D840D35DEAB5}" sibTransId="{A1F77CB7-FB9E-49AF-B9D0-BEEB44C7CCD2}"/>
    <dgm:cxn modelId="{058968DA-15BD-44CC-8731-E15136D02861}" type="presOf" srcId="{1A725893-4294-407E-A6F1-CDF7FCAE6085}" destId="{45C3D74E-8217-41F8-B6B6-8D22B38F4262}" srcOrd="0" destOrd="0" presId="urn:microsoft.com/office/officeart/2005/8/layout/hierarchy3"/>
    <dgm:cxn modelId="{8F96DDE0-D9C6-4060-96A4-5B7CBEE74120}" type="presOf" srcId="{8FE48280-9EA3-4641-8D8F-985C57051E71}" destId="{7E23FDFE-0E13-4236-BD78-03B30B5478B5}" srcOrd="0" destOrd="0" presId="urn:microsoft.com/office/officeart/2005/8/layout/hierarchy3"/>
    <dgm:cxn modelId="{18813AEA-7B91-4075-A2F0-0BDC34F62589}" type="presOf" srcId="{7A449ABE-7D47-4212-907E-C980DAFB5863}" destId="{7EE26FEF-A43C-4848-B63C-9E3EB50EED4D}" srcOrd="0" destOrd="0" presId="urn:microsoft.com/office/officeart/2005/8/layout/hierarchy3"/>
    <dgm:cxn modelId="{9548F9F4-CC12-4AFF-9E34-24B8FD744731}" type="presOf" srcId="{84830024-77C6-4442-A046-59091C125922}" destId="{A8E9E032-3AC6-4AB0-B000-D74ED0A0F233}" srcOrd="0" destOrd="0" presId="urn:microsoft.com/office/officeart/2005/8/layout/hierarchy3"/>
    <dgm:cxn modelId="{658B12A1-B7DA-4A65-93C3-EC8A0909EE28}" type="presParOf" srcId="{0D6C7403-6A3B-4C57-8BC4-4D055C2B5832}" destId="{637B93D8-B574-4B7B-83F6-C9F88D622B62}" srcOrd="0" destOrd="0" presId="urn:microsoft.com/office/officeart/2005/8/layout/hierarchy3"/>
    <dgm:cxn modelId="{AE2E0B1D-37A4-4A39-8310-E5D77ED2C2EC}" type="presParOf" srcId="{637B93D8-B574-4B7B-83F6-C9F88D622B62}" destId="{27086699-B216-47B9-AFA7-3EF72168B8E5}" srcOrd="0" destOrd="0" presId="urn:microsoft.com/office/officeart/2005/8/layout/hierarchy3"/>
    <dgm:cxn modelId="{C9B8EEDC-A400-4FD4-8059-1AE2DEB320A1}" type="presParOf" srcId="{27086699-B216-47B9-AFA7-3EF72168B8E5}" destId="{2A9CFACF-0030-43B6-99E6-8E2A30FAC40E}" srcOrd="0" destOrd="0" presId="urn:microsoft.com/office/officeart/2005/8/layout/hierarchy3"/>
    <dgm:cxn modelId="{03E9FDB8-C6FA-493C-876E-B532E4B49DC8}" type="presParOf" srcId="{27086699-B216-47B9-AFA7-3EF72168B8E5}" destId="{1EBB0C2E-8FED-4F3A-818A-534D687CC402}" srcOrd="1" destOrd="0" presId="urn:microsoft.com/office/officeart/2005/8/layout/hierarchy3"/>
    <dgm:cxn modelId="{7725EB03-DDFD-45B8-AD9E-AE4AFA2616CB}" type="presParOf" srcId="{637B93D8-B574-4B7B-83F6-C9F88D622B62}" destId="{46C9BE21-BF92-4051-809B-96B7B5B44E62}" srcOrd="1" destOrd="0" presId="urn:microsoft.com/office/officeart/2005/8/layout/hierarchy3"/>
    <dgm:cxn modelId="{64E2082F-6A14-4D7A-8C4D-4EB302099900}" type="presParOf" srcId="{46C9BE21-BF92-4051-809B-96B7B5B44E62}" destId="{45C3D74E-8217-41F8-B6B6-8D22B38F4262}" srcOrd="0" destOrd="0" presId="urn:microsoft.com/office/officeart/2005/8/layout/hierarchy3"/>
    <dgm:cxn modelId="{DC9DF14D-424F-4A02-A6D0-6B9CE700A71F}" type="presParOf" srcId="{46C9BE21-BF92-4051-809B-96B7B5B44E62}" destId="{7EE26FEF-A43C-4848-B63C-9E3EB50EED4D}" srcOrd="1" destOrd="0" presId="urn:microsoft.com/office/officeart/2005/8/layout/hierarchy3"/>
    <dgm:cxn modelId="{4AC0F320-1D81-4C24-93B4-320D029DDFB8}" type="presParOf" srcId="{46C9BE21-BF92-4051-809B-96B7B5B44E62}" destId="{66B94DCD-0CE4-48BA-9D09-3B60E729DF16}" srcOrd="2" destOrd="0" presId="urn:microsoft.com/office/officeart/2005/8/layout/hierarchy3"/>
    <dgm:cxn modelId="{918106D6-E41E-4F6D-B360-2A35EF69724A}" type="presParOf" srcId="{46C9BE21-BF92-4051-809B-96B7B5B44E62}" destId="{7E23FDFE-0E13-4236-BD78-03B30B5478B5}" srcOrd="3" destOrd="0" presId="urn:microsoft.com/office/officeart/2005/8/layout/hierarchy3"/>
    <dgm:cxn modelId="{37EFA4BE-C7F1-4604-B0AF-8EFD465547C9}" type="presParOf" srcId="{0D6C7403-6A3B-4C57-8BC4-4D055C2B5832}" destId="{E6DB5DF2-2537-424B-86D6-DE438C46D838}" srcOrd="1" destOrd="0" presId="urn:microsoft.com/office/officeart/2005/8/layout/hierarchy3"/>
    <dgm:cxn modelId="{E2C540A0-83A9-4A4D-AEDA-536D0FA2C308}" type="presParOf" srcId="{E6DB5DF2-2537-424B-86D6-DE438C46D838}" destId="{BD58BA0A-7E91-4326-ACEB-AA0385FCAD01}" srcOrd="0" destOrd="0" presId="urn:microsoft.com/office/officeart/2005/8/layout/hierarchy3"/>
    <dgm:cxn modelId="{912390E8-88C5-4EF2-9614-525C1DBCCF14}" type="presParOf" srcId="{BD58BA0A-7E91-4326-ACEB-AA0385FCAD01}" destId="{FA99F708-0B68-451B-BEA0-C5FFB2E32F52}" srcOrd="0" destOrd="0" presId="urn:microsoft.com/office/officeart/2005/8/layout/hierarchy3"/>
    <dgm:cxn modelId="{45BB26CE-ACD5-4CF0-BE95-DAB0930A8AF9}" type="presParOf" srcId="{BD58BA0A-7E91-4326-ACEB-AA0385FCAD01}" destId="{8E95628E-67EC-4749-A607-9D50DF326AD8}" srcOrd="1" destOrd="0" presId="urn:microsoft.com/office/officeart/2005/8/layout/hierarchy3"/>
    <dgm:cxn modelId="{992DF08D-642C-403F-8593-5E77976276EF}" type="presParOf" srcId="{E6DB5DF2-2537-424B-86D6-DE438C46D838}" destId="{81859F17-5B0C-4B16-87F9-2C8EC5AF4B0F}" srcOrd="1" destOrd="0" presId="urn:microsoft.com/office/officeart/2005/8/layout/hierarchy3"/>
    <dgm:cxn modelId="{8532C8BC-AD93-46DD-BEAF-DC122D579F61}" type="presParOf" srcId="{81859F17-5B0C-4B16-87F9-2C8EC5AF4B0F}" destId="{DCA95808-684E-41F0-B7B3-B6B25E5F5974}" srcOrd="0" destOrd="0" presId="urn:microsoft.com/office/officeart/2005/8/layout/hierarchy3"/>
    <dgm:cxn modelId="{29A835A9-AAF9-4EF1-B6A6-808CB07FDA19}" type="presParOf" srcId="{81859F17-5B0C-4B16-87F9-2C8EC5AF4B0F}" destId="{97CC11BF-3C81-4396-9EBB-4C6AE34D59EA}" srcOrd="1" destOrd="0" presId="urn:microsoft.com/office/officeart/2005/8/layout/hierarchy3"/>
    <dgm:cxn modelId="{8C331CC5-DD12-41D5-A687-225E005B34D3}" type="presParOf" srcId="{81859F17-5B0C-4B16-87F9-2C8EC5AF4B0F}" destId="{97E4B9E4-6EE5-4835-9395-2D47ABB19919}" srcOrd="2" destOrd="0" presId="urn:microsoft.com/office/officeart/2005/8/layout/hierarchy3"/>
    <dgm:cxn modelId="{A3C6DCD8-6954-4134-B675-732679573E7F}" type="presParOf" srcId="{81859F17-5B0C-4B16-87F9-2C8EC5AF4B0F}" destId="{A8E9E032-3AC6-4AB0-B000-D74ED0A0F233}"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2BE038-94DE-4E3B-A7B6-DB11F4EAE80D}" type="doc">
      <dgm:prSet loTypeId="urn:microsoft.com/office/officeart/2005/8/layout/hList6" loCatId="list" qsTypeId="urn:microsoft.com/office/officeart/2005/8/quickstyle/3d1" qsCatId="3D" csTypeId="urn:microsoft.com/office/officeart/2005/8/colors/colorful5" csCatId="colorful" phldr="1"/>
      <dgm:spPr/>
      <dgm:t>
        <a:bodyPr/>
        <a:lstStyle/>
        <a:p>
          <a:endParaRPr lang="en-US"/>
        </a:p>
      </dgm:t>
    </dgm:pt>
    <dgm:pt modelId="{F1F00F47-5032-46E7-8553-102D27620D0E}">
      <dgm:prSet phldrT="[Text]"/>
      <dgm:spPr>
        <a:xfrm rot="16200000">
          <a:off x="-1336266" y="1339917"/>
          <a:ext cx="6192688" cy="3512852"/>
        </a:xfrm>
        <a:scene3d>
          <a:camera prst="orthographicFront"/>
          <a:lightRig rig="flat" dir="t"/>
        </a:scene3d>
        <a:sp3d prstMaterial="plastic">
          <a:bevelT w="120900" h="88900"/>
          <a:bevelB w="88900" h="31750" prst="angle"/>
        </a:sp3d>
      </dgm:spPr>
      <dgm:t>
        <a:bodyPr/>
        <a:lstStyle/>
        <a:p>
          <a:r>
            <a:rPr lang="en-US" dirty="0">
              <a:latin typeface="Times New Roman" panose="02020603050405020304" pitchFamily="18" charset="0"/>
              <a:ea typeface="+mn-ea"/>
              <a:cs typeface="Times New Roman" panose="02020603050405020304" pitchFamily="18" charset="0"/>
            </a:rPr>
            <a:t>Manual</a:t>
          </a:r>
        </a:p>
      </dgm:t>
    </dgm:pt>
    <dgm:pt modelId="{6DE3D206-8E8B-4431-9D6D-276C60D3006E}" type="parTrans" cxnId="{CCCC5D9C-3947-44D2-8169-30241C8C43C6}">
      <dgm:prSet/>
      <dgm:spPr/>
      <dgm:t>
        <a:bodyPr/>
        <a:lstStyle/>
        <a:p>
          <a:endParaRPr lang="en-US"/>
        </a:p>
      </dgm:t>
    </dgm:pt>
    <dgm:pt modelId="{DE65E8A6-0053-471B-9361-C52D4A1F2C74}" type="sibTrans" cxnId="{CCCC5D9C-3947-44D2-8169-30241C8C43C6}">
      <dgm:prSet/>
      <dgm:spPr/>
      <dgm:t>
        <a:bodyPr/>
        <a:lstStyle/>
        <a:p>
          <a:endParaRPr lang="en-US"/>
        </a:p>
      </dgm:t>
    </dgm:pt>
    <dgm:pt modelId="{308FC323-AEA4-4F90-AD61-759C362A2AA9}">
      <dgm:prSet phldrT="[Text]"/>
      <dgm:spPr>
        <a:xfrm rot="16200000">
          <a:off x="-1336266" y="1339917"/>
          <a:ext cx="6192688" cy="3512852"/>
        </a:xfrm>
        <a:scene3d>
          <a:camera prst="orthographicFront"/>
          <a:lightRig rig="flat" dir="t"/>
        </a:scene3d>
        <a:sp3d prstMaterial="plastic">
          <a:bevelT w="120900" h="88900"/>
          <a:bevelB w="88900" h="31750" prst="angle"/>
        </a:sp3d>
      </dgm:spPr>
      <dgm:t>
        <a:bodyPr/>
        <a:lstStyle/>
        <a:p>
          <a:r>
            <a:rPr lang="en-US" b="1">
              <a:latin typeface="Times New Roman" panose="02020603050405020304" pitchFamily="18" charset="0"/>
              <a:ea typeface="Segoe UI" panose="020B0502040204020203" pitchFamily="34" charset="0"/>
              <a:cs typeface="Times New Roman" panose="02020603050405020304" pitchFamily="18" charset="0"/>
            </a:rPr>
            <a:t>Manual testing </a:t>
          </a:r>
          <a:r>
            <a:rPr lang="en-US">
              <a:latin typeface="Times New Roman" panose="02020603050405020304" pitchFamily="18" charset="0"/>
              <a:ea typeface="Segoe UI" panose="020B0502040204020203" pitchFamily="34" charset="0"/>
              <a:cs typeface="Times New Roman" panose="02020603050405020304" pitchFamily="18" charset="0"/>
            </a:rPr>
            <a:t>is the process through which software developers run tests manually, comparing program expectations and actual outcomes in order to find software defects</a:t>
          </a:r>
          <a:endParaRPr lang="en-US" dirty="0">
            <a:latin typeface="Times New Roman" panose="02020603050405020304" pitchFamily="18" charset="0"/>
            <a:ea typeface="+mn-ea"/>
            <a:cs typeface="Times New Roman" panose="02020603050405020304" pitchFamily="18" charset="0"/>
          </a:endParaRPr>
        </a:p>
      </dgm:t>
    </dgm:pt>
    <dgm:pt modelId="{00AC4F28-D908-4176-9B38-8D74252529BB}" type="parTrans" cxnId="{3652C5D3-1B26-4443-BE5E-0B7D72D4EDA0}">
      <dgm:prSet/>
      <dgm:spPr/>
      <dgm:t>
        <a:bodyPr/>
        <a:lstStyle/>
        <a:p>
          <a:endParaRPr lang="en-US"/>
        </a:p>
      </dgm:t>
    </dgm:pt>
    <dgm:pt modelId="{D33E506E-847B-4FD2-801A-2B3551CD6776}" type="sibTrans" cxnId="{3652C5D3-1B26-4443-BE5E-0B7D72D4EDA0}">
      <dgm:prSet/>
      <dgm:spPr/>
      <dgm:t>
        <a:bodyPr/>
        <a:lstStyle/>
        <a:p>
          <a:endParaRPr lang="en-US"/>
        </a:p>
      </dgm:t>
    </dgm:pt>
    <dgm:pt modelId="{822A31E2-F424-42E8-902F-AD430BCA0BE8}">
      <dgm:prSet phldrT="[Text]"/>
      <dgm:spPr>
        <a:xfrm rot="16200000">
          <a:off x="2440050" y="1339917"/>
          <a:ext cx="6192688" cy="3512852"/>
        </a:xfrm>
        <a:scene3d>
          <a:camera prst="orthographicFront"/>
          <a:lightRig rig="flat" dir="t"/>
        </a:scene3d>
        <a:sp3d prstMaterial="plastic">
          <a:bevelT w="120900" h="88900"/>
          <a:bevelB w="88900" h="31750" prst="angle"/>
        </a:sp3d>
      </dgm:spPr>
      <dgm:t>
        <a:bodyPr/>
        <a:lstStyle/>
        <a:p>
          <a:r>
            <a:rPr lang="en-US">
              <a:latin typeface="Times New Roman" panose="02020603050405020304" pitchFamily="18" charset="0"/>
              <a:ea typeface="+mn-ea"/>
              <a:cs typeface="Times New Roman" panose="02020603050405020304" pitchFamily="18" charset="0"/>
            </a:rPr>
            <a:t>Automated</a:t>
          </a:r>
          <a:endParaRPr lang="en-US" dirty="0">
            <a:latin typeface="Times New Roman" panose="02020603050405020304" pitchFamily="18" charset="0"/>
            <a:ea typeface="+mn-ea"/>
            <a:cs typeface="Times New Roman" panose="02020603050405020304" pitchFamily="18" charset="0"/>
          </a:endParaRPr>
        </a:p>
      </dgm:t>
    </dgm:pt>
    <dgm:pt modelId="{468DB19D-4A41-461C-89BF-121369299A58}" type="parTrans" cxnId="{56E2BBB7-DC0D-478A-B541-4CD2862553A9}">
      <dgm:prSet/>
      <dgm:spPr/>
      <dgm:t>
        <a:bodyPr/>
        <a:lstStyle/>
        <a:p>
          <a:endParaRPr lang="en-US"/>
        </a:p>
      </dgm:t>
    </dgm:pt>
    <dgm:pt modelId="{C0B4EE6C-18F8-4435-9FA5-4C48950B1EE3}" type="sibTrans" cxnId="{56E2BBB7-DC0D-478A-B541-4CD2862553A9}">
      <dgm:prSet/>
      <dgm:spPr/>
      <dgm:t>
        <a:bodyPr/>
        <a:lstStyle/>
        <a:p>
          <a:endParaRPr lang="en-US"/>
        </a:p>
      </dgm:t>
    </dgm:pt>
    <dgm:pt modelId="{CC0B1C6E-6707-4AD3-AC31-DC9A886E2798}">
      <dgm:prSet phldrT="[Text]"/>
      <dgm:spPr>
        <a:xfrm rot="16200000">
          <a:off x="2440050" y="1339917"/>
          <a:ext cx="6192688" cy="3512852"/>
        </a:xfrm>
        <a:scene3d>
          <a:camera prst="orthographicFront"/>
          <a:lightRig rig="flat" dir="t"/>
        </a:scene3d>
        <a:sp3d prstMaterial="plastic">
          <a:bevelT w="120900" h="88900"/>
          <a:bevelB w="88900" h="31750" prst="angle"/>
        </a:sp3d>
      </dgm:spPr>
      <dgm:t>
        <a:bodyPr/>
        <a:lstStyle/>
        <a:p>
          <a:r>
            <a:rPr lang="en-US" b="1">
              <a:latin typeface="Times New Roman" panose="02020603050405020304" pitchFamily="18" charset="0"/>
              <a:ea typeface="Segoe UI" panose="020B0502040204020203" pitchFamily="34" charset="0"/>
              <a:cs typeface="Times New Roman" panose="02020603050405020304" pitchFamily="18" charset="0"/>
            </a:rPr>
            <a:t>Automated testing </a:t>
          </a:r>
          <a:r>
            <a:rPr lang="en-US">
              <a:latin typeface="Times New Roman" panose="02020603050405020304" pitchFamily="18" charset="0"/>
              <a:ea typeface="Segoe UI" panose="020B0502040204020203" pitchFamily="34" charset="0"/>
              <a:cs typeface="Times New Roman" panose="02020603050405020304" pitchFamily="18" charset="0"/>
            </a:rPr>
            <a:t>is the process through which automated tools run tests that repeat predefined actions, comparing a developing program’s expected and actual outcomes</a:t>
          </a:r>
          <a:endParaRPr lang="en-US" dirty="0">
            <a:latin typeface="Times New Roman" panose="02020603050405020304" pitchFamily="18" charset="0"/>
            <a:ea typeface="+mn-ea"/>
            <a:cs typeface="Times New Roman" panose="02020603050405020304" pitchFamily="18" charset="0"/>
          </a:endParaRPr>
        </a:p>
      </dgm:t>
    </dgm:pt>
    <dgm:pt modelId="{EDF9F34A-771F-49C1-9091-7D4D1DC448BE}" type="parTrans" cxnId="{03381038-3BA6-4F7D-B498-0B4B6DBEA6F0}">
      <dgm:prSet/>
      <dgm:spPr/>
      <dgm:t>
        <a:bodyPr/>
        <a:lstStyle/>
        <a:p>
          <a:endParaRPr lang="en-US"/>
        </a:p>
      </dgm:t>
    </dgm:pt>
    <dgm:pt modelId="{600AAFAD-6036-4C3E-9BC0-C77BD413DBC5}" type="sibTrans" cxnId="{03381038-3BA6-4F7D-B498-0B4B6DBEA6F0}">
      <dgm:prSet/>
      <dgm:spPr/>
      <dgm:t>
        <a:bodyPr/>
        <a:lstStyle/>
        <a:p>
          <a:endParaRPr lang="en-US"/>
        </a:p>
      </dgm:t>
    </dgm:pt>
    <dgm:pt modelId="{40A4D137-22D4-4C9B-A0D1-5635B2C4C856}" type="pres">
      <dgm:prSet presAssocID="{ED2BE038-94DE-4E3B-A7B6-DB11F4EAE80D}" presName="Name0" presStyleCnt="0">
        <dgm:presLayoutVars>
          <dgm:dir/>
          <dgm:resizeHandles val="exact"/>
        </dgm:presLayoutVars>
      </dgm:prSet>
      <dgm:spPr/>
    </dgm:pt>
    <dgm:pt modelId="{EF9DCC3C-63BD-4870-983B-F399D39C9BA7}" type="pres">
      <dgm:prSet presAssocID="{F1F00F47-5032-46E7-8553-102D27620D0E}" presName="node" presStyleLbl="node1" presStyleIdx="0" presStyleCnt="2">
        <dgm:presLayoutVars>
          <dgm:bulletEnabled val="1"/>
        </dgm:presLayoutVars>
      </dgm:prSet>
      <dgm:spPr>
        <a:prstGeom prst="flowChartManualOperation">
          <a:avLst/>
        </a:prstGeom>
      </dgm:spPr>
    </dgm:pt>
    <dgm:pt modelId="{C18837BE-61EF-443D-89BD-10F0C7D4BA75}" type="pres">
      <dgm:prSet presAssocID="{DE65E8A6-0053-471B-9361-C52D4A1F2C74}" presName="sibTrans" presStyleCnt="0"/>
      <dgm:spPr/>
    </dgm:pt>
    <dgm:pt modelId="{96BB4430-CDFC-4EAC-9251-F1F6A9661DF1}" type="pres">
      <dgm:prSet presAssocID="{822A31E2-F424-42E8-902F-AD430BCA0BE8}" presName="node" presStyleLbl="node1" presStyleIdx="1" presStyleCnt="2">
        <dgm:presLayoutVars>
          <dgm:bulletEnabled val="1"/>
        </dgm:presLayoutVars>
      </dgm:prSet>
      <dgm:spPr>
        <a:prstGeom prst="flowChartManualOperation">
          <a:avLst/>
        </a:prstGeom>
      </dgm:spPr>
    </dgm:pt>
  </dgm:ptLst>
  <dgm:cxnLst>
    <dgm:cxn modelId="{FD745200-0A84-43BC-97C2-30E5FB17DC55}" type="presOf" srcId="{ED2BE038-94DE-4E3B-A7B6-DB11F4EAE80D}" destId="{40A4D137-22D4-4C9B-A0D1-5635B2C4C856}" srcOrd="0" destOrd="0" presId="urn:microsoft.com/office/officeart/2005/8/layout/hList6"/>
    <dgm:cxn modelId="{F832E217-AE5D-45D1-A170-87FF745A5B08}" type="presOf" srcId="{CC0B1C6E-6707-4AD3-AC31-DC9A886E2798}" destId="{96BB4430-CDFC-4EAC-9251-F1F6A9661DF1}" srcOrd="0" destOrd="1" presId="urn:microsoft.com/office/officeart/2005/8/layout/hList6"/>
    <dgm:cxn modelId="{3DC06535-915D-4955-A19B-ACD45BB25D2F}" type="presOf" srcId="{308FC323-AEA4-4F90-AD61-759C362A2AA9}" destId="{EF9DCC3C-63BD-4870-983B-F399D39C9BA7}" srcOrd="0" destOrd="1" presId="urn:microsoft.com/office/officeart/2005/8/layout/hList6"/>
    <dgm:cxn modelId="{03381038-3BA6-4F7D-B498-0B4B6DBEA6F0}" srcId="{822A31E2-F424-42E8-902F-AD430BCA0BE8}" destId="{CC0B1C6E-6707-4AD3-AC31-DC9A886E2798}" srcOrd="0" destOrd="0" parTransId="{EDF9F34A-771F-49C1-9091-7D4D1DC448BE}" sibTransId="{600AAFAD-6036-4C3E-9BC0-C77BD413DBC5}"/>
    <dgm:cxn modelId="{57D09C7D-65BD-4D82-AB5B-81BA8F4439F8}" type="presOf" srcId="{822A31E2-F424-42E8-902F-AD430BCA0BE8}" destId="{96BB4430-CDFC-4EAC-9251-F1F6A9661DF1}" srcOrd="0" destOrd="0" presId="urn:microsoft.com/office/officeart/2005/8/layout/hList6"/>
    <dgm:cxn modelId="{CCCC5D9C-3947-44D2-8169-30241C8C43C6}" srcId="{ED2BE038-94DE-4E3B-A7B6-DB11F4EAE80D}" destId="{F1F00F47-5032-46E7-8553-102D27620D0E}" srcOrd="0" destOrd="0" parTransId="{6DE3D206-8E8B-4431-9D6D-276C60D3006E}" sibTransId="{DE65E8A6-0053-471B-9361-C52D4A1F2C74}"/>
    <dgm:cxn modelId="{70CC46A6-2B5B-4AA1-BB99-AA855C312BF5}" type="presOf" srcId="{F1F00F47-5032-46E7-8553-102D27620D0E}" destId="{EF9DCC3C-63BD-4870-983B-F399D39C9BA7}" srcOrd="0" destOrd="0" presId="urn:microsoft.com/office/officeart/2005/8/layout/hList6"/>
    <dgm:cxn modelId="{56E2BBB7-DC0D-478A-B541-4CD2862553A9}" srcId="{ED2BE038-94DE-4E3B-A7B6-DB11F4EAE80D}" destId="{822A31E2-F424-42E8-902F-AD430BCA0BE8}" srcOrd="1" destOrd="0" parTransId="{468DB19D-4A41-461C-89BF-121369299A58}" sibTransId="{C0B4EE6C-18F8-4435-9FA5-4C48950B1EE3}"/>
    <dgm:cxn modelId="{3652C5D3-1B26-4443-BE5E-0B7D72D4EDA0}" srcId="{F1F00F47-5032-46E7-8553-102D27620D0E}" destId="{308FC323-AEA4-4F90-AD61-759C362A2AA9}" srcOrd="0" destOrd="0" parTransId="{00AC4F28-D908-4176-9B38-8D74252529BB}" sibTransId="{D33E506E-847B-4FD2-801A-2B3551CD6776}"/>
    <dgm:cxn modelId="{8B5E973C-437C-45CD-9F81-DD3D40B69B10}" type="presParOf" srcId="{40A4D137-22D4-4C9B-A0D1-5635B2C4C856}" destId="{EF9DCC3C-63BD-4870-983B-F399D39C9BA7}" srcOrd="0" destOrd="0" presId="urn:microsoft.com/office/officeart/2005/8/layout/hList6"/>
    <dgm:cxn modelId="{4C2419F7-133E-48F0-B380-996DBCC7734F}" type="presParOf" srcId="{40A4D137-22D4-4C9B-A0D1-5635B2C4C856}" destId="{C18837BE-61EF-443D-89BD-10F0C7D4BA75}" srcOrd="1" destOrd="0" presId="urn:microsoft.com/office/officeart/2005/8/layout/hList6"/>
    <dgm:cxn modelId="{BAB04C1A-78D2-4A6D-B769-263BAC8BA25D}" type="presParOf" srcId="{40A4D137-22D4-4C9B-A0D1-5635B2C4C856}" destId="{96BB4430-CDFC-4EAC-9251-F1F6A9661DF1}"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2CECCA-096B-4773-BD86-44086D23D918}">
      <dsp:nvSpPr>
        <dsp:cNvPr id="0" name=""/>
        <dsp:cNvSpPr/>
      </dsp:nvSpPr>
      <dsp:spPr>
        <a:xfrm>
          <a:off x="2197" y="1864946"/>
          <a:ext cx="2676769" cy="107070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bg1"/>
              </a:solidFill>
              <a:latin typeface="Times New Roman" pitchFamily="18" charset="0"/>
              <a:ea typeface="+mn-ea"/>
              <a:cs typeface="Times New Roman" pitchFamily="18" charset="0"/>
            </a:rPr>
            <a:t>Performance</a:t>
          </a:r>
          <a:endParaRPr lang="en-US" sz="2100" b="1" kern="1200" dirty="0">
            <a:solidFill>
              <a:schemeClr val="bg1"/>
            </a:solidFill>
            <a:latin typeface="Gill Sans MT"/>
            <a:ea typeface="+mn-ea"/>
            <a:cs typeface="+mn-cs"/>
          </a:endParaRPr>
        </a:p>
      </dsp:txBody>
      <dsp:txXfrm>
        <a:off x="537551" y="1864946"/>
        <a:ext cx="1606062" cy="1070707"/>
      </dsp:txXfrm>
    </dsp:sp>
    <dsp:sp modelId="{95149913-3801-45D6-B142-F0F3BA5864F5}">
      <dsp:nvSpPr>
        <dsp:cNvPr id="0" name=""/>
        <dsp:cNvSpPr/>
      </dsp:nvSpPr>
      <dsp:spPr>
        <a:xfrm>
          <a:off x="2411290" y="1864946"/>
          <a:ext cx="2676769" cy="107070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bg1"/>
              </a:solidFill>
              <a:latin typeface="Times New Roman" pitchFamily="18" charset="0"/>
              <a:ea typeface="+mn-ea"/>
              <a:cs typeface="Times New Roman" pitchFamily="18" charset="0"/>
            </a:rPr>
            <a:t>Load</a:t>
          </a:r>
          <a:endParaRPr lang="en-US" sz="2100" b="1" kern="1200" dirty="0">
            <a:solidFill>
              <a:schemeClr val="bg1"/>
            </a:solidFill>
            <a:latin typeface="Gill Sans MT"/>
            <a:ea typeface="+mn-ea"/>
            <a:cs typeface="+mn-cs"/>
          </a:endParaRPr>
        </a:p>
      </dsp:txBody>
      <dsp:txXfrm>
        <a:off x="2946644" y="1864946"/>
        <a:ext cx="1606062" cy="1070707"/>
      </dsp:txXfrm>
    </dsp:sp>
    <dsp:sp modelId="{27AE5774-F46E-4292-9124-A08810EF0B14}">
      <dsp:nvSpPr>
        <dsp:cNvPr id="0" name=""/>
        <dsp:cNvSpPr/>
      </dsp:nvSpPr>
      <dsp:spPr>
        <a:xfrm>
          <a:off x="4820382" y="1864946"/>
          <a:ext cx="2676769" cy="107070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bg1"/>
              </a:solidFill>
              <a:latin typeface="Times New Roman" pitchFamily="18" charset="0"/>
              <a:ea typeface="+mn-ea"/>
              <a:cs typeface="Times New Roman" pitchFamily="18" charset="0"/>
            </a:rPr>
            <a:t>Stress</a:t>
          </a:r>
          <a:endParaRPr lang="en-US" sz="2100" b="1" kern="1200" dirty="0">
            <a:solidFill>
              <a:schemeClr val="bg1"/>
            </a:solidFill>
            <a:latin typeface="Gill Sans MT"/>
            <a:ea typeface="+mn-ea"/>
            <a:cs typeface="+mn-cs"/>
          </a:endParaRPr>
        </a:p>
      </dsp:txBody>
      <dsp:txXfrm>
        <a:off x="5355736" y="1864946"/>
        <a:ext cx="1606062" cy="10707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A9B8E-6396-462A-A28F-430B50A3AF74}">
      <dsp:nvSpPr>
        <dsp:cNvPr id="0" name=""/>
        <dsp:cNvSpPr/>
      </dsp:nvSpPr>
      <dsp:spPr>
        <a:xfrm>
          <a:off x="1531233" y="469742"/>
          <a:ext cx="3124515" cy="3124515"/>
        </a:xfrm>
        <a:prstGeom prst="blockArc">
          <a:avLst>
            <a:gd name="adj1" fmla="val 10800000"/>
            <a:gd name="adj2" fmla="val 16200000"/>
            <a:gd name="adj3" fmla="val 4642"/>
          </a:avLst>
        </a:prstGeom>
        <a:gradFill rotWithShape="0">
          <a:gsLst>
            <a:gs pos="0">
              <a:srgbClr val="FEB80A">
                <a:shade val="90000"/>
                <a:hueOff val="-531361"/>
                <a:satOff val="5862"/>
                <a:lumOff val="29832"/>
                <a:alphaOff val="0"/>
                <a:tint val="92000"/>
                <a:satMod val="170000"/>
              </a:srgbClr>
            </a:gs>
            <a:gs pos="15000">
              <a:srgbClr val="FEB80A">
                <a:shade val="90000"/>
                <a:hueOff val="-531361"/>
                <a:satOff val="5862"/>
                <a:lumOff val="29832"/>
                <a:alphaOff val="0"/>
                <a:tint val="92000"/>
                <a:shade val="99000"/>
                <a:satMod val="170000"/>
              </a:srgbClr>
            </a:gs>
            <a:gs pos="62000">
              <a:srgbClr val="FEB80A">
                <a:shade val="90000"/>
                <a:hueOff val="-531361"/>
                <a:satOff val="5862"/>
                <a:lumOff val="29832"/>
                <a:alphaOff val="0"/>
                <a:tint val="96000"/>
                <a:shade val="80000"/>
                <a:satMod val="170000"/>
              </a:srgbClr>
            </a:gs>
            <a:gs pos="97000">
              <a:srgbClr val="FEB80A">
                <a:shade val="90000"/>
                <a:hueOff val="-531361"/>
                <a:satOff val="5862"/>
                <a:lumOff val="29832"/>
                <a:alphaOff val="0"/>
                <a:tint val="98000"/>
                <a:shade val="63000"/>
                <a:satMod val="170000"/>
              </a:srgbClr>
            </a:gs>
            <a:gs pos="100000">
              <a:srgbClr val="FEB80A">
                <a:shade val="90000"/>
                <a:hueOff val="-531361"/>
                <a:satOff val="5862"/>
                <a:lumOff val="29832"/>
                <a:alphaOff val="0"/>
                <a:shade val="62000"/>
                <a:satMod val="170000"/>
              </a:srgb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34ED07CC-C83D-4887-AAC6-4D298B69DDFD}">
      <dsp:nvSpPr>
        <dsp:cNvPr id="0" name=""/>
        <dsp:cNvSpPr/>
      </dsp:nvSpPr>
      <dsp:spPr>
        <a:xfrm>
          <a:off x="1531233" y="469742"/>
          <a:ext cx="3124515" cy="3124515"/>
        </a:xfrm>
        <a:prstGeom prst="blockArc">
          <a:avLst>
            <a:gd name="adj1" fmla="val 5400000"/>
            <a:gd name="adj2" fmla="val 10800000"/>
            <a:gd name="adj3" fmla="val 4642"/>
          </a:avLst>
        </a:prstGeom>
        <a:gradFill rotWithShape="0">
          <a:gsLst>
            <a:gs pos="0">
              <a:srgbClr val="FEB80A">
                <a:shade val="90000"/>
                <a:hueOff val="-354241"/>
                <a:satOff val="3908"/>
                <a:lumOff val="19888"/>
                <a:alphaOff val="0"/>
                <a:tint val="92000"/>
                <a:satMod val="170000"/>
              </a:srgbClr>
            </a:gs>
            <a:gs pos="15000">
              <a:srgbClr val="FEB80A">
                <a:shade val="90000"/>
                <a:hueOff val="-354241"/>
                <a:satOff val="3908"/>
                <a:lumOff val="19888"/>
                <a:alphaOff val="0"/>
                <a:tint val="92000"/>
                <a:shade val="99000"/>
                <a:satMod val="170000"/>
              </a:srgbClr>
            </a:gs>
            <a:gs pos="62000">
              <a:srgbClr val="FEB80A">
                <a:shade val="90000"/>
                <a:hueOff val="-354241"/>
                <a:satOff val="3908"/>
                <a:lumOff val="19888"/>
                <a:alphaOff val="0"/>
                <a:tint val="96000"/>
                <a:shade val="80000"/>
                <a:satMod val="170000"/>
              </a:srgbClr>
            </a:gs>
            <a:gs pos="97000">
              <a:srgbClr val="FEB80A">
                <a:shade val="90000"/>
                <a:hueOff val="-354241"/>
                <a:satOff val="3908"/>
                <a:lumOff val="19888"/>
                <a:alphaOff val="0"/>
                <a:tint val="98000"/>
                <a:shade val="63000"/>
                <a:satMod val="170000"/>
              </a:srgbClr>
            </a:gs>
            <a:gs pos="100000">
              <a:srgbClr val="FEB80A">
                <a:shade val="90000"/>
                <a:hueOff val="-354241"/>
                <a:satOff val="3908"/>
                <a:lumOff val="19888"/>
                <a:alphaOff val="0"/>
                <a:shade val="62000"/>
                <a:satMod val="170000"/>
              </a:srgb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4AE9C4A-B7A9-463C-A03C-156B372059DD}">
      <dsp:nvSpPr>
        <dsp:cNvPr id="0" name=""/>
        <dsp:cNvSpPr/>
      </dsp:nvSpPr>
      <dsp:spPr>
        <a:xfrm>
          <a:off x="1531233" y="469742"/>
          <a:ext cx="3124515" cy="3124515"/>
        </a:xfrm>
        <a:prstGeom prst="blockArc">
          <a:avLst>
            <a:gd name="adj1" fmla="val 0"/>
            <a:gd name="adj2" fmla="val 5400000"/>
            <a:gd name="adj3" fmla="val 4642"/>
          </a:avLst>
        </a:prstGeom>
        <a:gradFill rotWithShape="0">
          <a:gsLst>
            <a:gs pos="0">
              <a:srgbClr val="FEB80A">
                <a:shade val="90000"/>
                <a:hueOff val="-177120"/>
                <a:satOff val="1954"/>
                <a:lumOff val="9944"/>
                <a:alphaOff val="0"/>
                <a:tint val="92000"/>
                <a:satMod val="170000"/>
              </a:srgbClr>
            </a:gs>
            <a:gs pos="15000">
              <a:srgbClr val="FEB80A">
                <a:shade val="90000"/>
                <a:hueOff val="-177120"/>
                <a:satOff val="1954"/>
                <a:lumOff val="9944"/>
                <a:alphaOff val="0"/>
                <a:tint val="92000"/>
                <a:shade val="99000"/>
                <a:satMod val="170000"/>
              </a:srgbClr>
            </a:gs>
            <a:gs pos="62000">
              <a:srgbClr val="FEB80A">
                <a:shade val="90000"/>
                <a:hueOff val="-177120"/>
                <a:satOff val="1954"/>
                <a:lumOff val="9944"/>
                <a:alphaOff val="0"/>
                <a:tint val="96000"/>
                <a:shade val="80000"/>
                <a:satMod val="170000"/>
              </a:srgbClr>
            </a:gs>
            <a:gs pos="97000">
              <a:srgbClr val="FEB80A">
                <a:shade val="90000"/>
                <a:hueOff val="-177120"/>
                <a:satOff val="1954"/>
                <a:lumOff val="9944"/>
                <a:alphaOff val="0"/>
                <a:tint val="98000"/>
                <a:shade val="63000"/>
                <a:satMod val="170000"/>
              </a:srgbClr>
            </a:gs>
            <a:gs pos="100000">
              <a:srgbClr val="FEB80A">
                <a:shade val="90000"/>
                <a:hueOff val="-177120"/>
                <a:satOff val="1954"/>
                <a:lumOff val="9944"/>
                <a:alphaOff val="0"/>
                <a:shade val="62000"/>
                <a:satMod val="170000"/>
              </a:srgb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CEB68825-40DA-4DFA-BB90-D6935C7438BF}">
      <dsp:nvSpPr>
        <dsp:cNvPr id="0" name=""/>
        <dsp:cNvSpPr/>
      </dsp:nvSpPr>
      <dsp:spPr>
        <a:xfrm>
          <a:off x="1531233" y="469742"/>
          <a:ext cx="3124515" cy="3124515"/>
        </a:xfrm>
        <a:prstGeom prst="blockArc">
          <a:avLst>
            <a:gd name="adj1" fmla="val 16200000"/>
            <a:gd name="adj2" fmla="val 0"/>
            <a:gd name="adj3" fmla="val 4642"/>
          </a:avLst>
        </a:prstGeom>
        <a:gradFill rotWithShape="0">
          <a:gsLst>
            <a:gs pos="0">
              <a:srgbClr val="FEB80A">
                <a:shade val="90000"/>
                <a:hueOff val="0"/>
                <a:satOff val="0"/>
                <a:lumOff val="0"/>
                <a:alphaOff val="0"/>
                <a:tint val="92000"/>
                <a:satMod val="170000"/>
              </a:srgbClr>
            </a:gs>
            <a:gs pos="15000">
              <a:srgbClr val="FEB80A">
                <a:shade val="90000"/>
                <a:hueOff val="0"/>
                <a:satOff val="0"/>
                <a:lumOff val="0"/>
                <a:alphaOff val="0"/>
                <a:tint val="92000"/>
                <a:shade val="99000"/>
                <a:satMod val="170000"/>
              </a:srgbClr>
            </a:gs>
            <a:gs pos="62000">
              <a:srgbClr val="FEB80A">
                <a:shade val="90000"/>
                <a:hueOff val="0"/>
                <a:satOff val="0"/>
                <a:lumOff val="0"/>
                <a:alphaOff val="0"/>
                <a:tint val="96000"/>
                <a:shade val="80000"/>
                <a:satMod val="170000"/>
              </a:srgbClr>
            </a:gs>
            <a:gs pos="97000">
              <a:srgbClr val="FEB80A">
                <a:shade val="90000"/>
                <a:hueOff val="0"/>
                <a:satOff val="0"/>
                <a:lumOff val="0"/>
                <a:alphaOff val="0"/>
                <a:tint val="98000"/>
                <a:shade val="63000"/>
                <a:satMod val="170000"/>
              </a:srgbClr>
            </a:gs>
            <a:gs pos="100000">
              <a:srgbClr val="FEB80A">
                <a:shade val="90000"/>
                <a:hueOff val="0"/>
                <a:satOff val="0"/>
                <a:lumOff val="0"/>
                <a:alphaOff val="0"/>
                <a:shade val="62000"/>
                <a:satMod val="170000"/>
              </a:srgb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0AC8582C-F2AA-4AF2-9B3B-5199FC8DC5A5}">
      <dsp:nvSpPr>
        <dsp:cNvPr id="0" name=""/>
        <dsp:cNvSpPr/>
      </dsp:nvSpPr>
      <dsp:spPr>
        <a:xfrm>
          <a:off x="2373741" y="1312249"/>
          <a:ext cx="1439500" cy="1439500"/>
        </a:xfrm>
        <a:prstGeom prst="ellipse">
          <a:avLst/>
        </a:prstGeom>
        <a:gradFill rotWithShape="0">
          <a:gsLst>
            <a:gs pos="0">
              <a:srgbClr val="FEB80A">
                <a:shade val="80000"/>
                <a:hueOff val="0"/>
                <a:satOff val="0"/>
                <a:lumOff val="0"/>
                <a:alphaOff val="0"/>
                <a:tint val="92000"/>
                <a:satMod val="170000"/>
              </a:srgbClr>
            </a:gs>
            <a:gs pos="15000">
              <a:srgbClr val="FEB80A">
                <a:shade val="80000"/>
                <a:hueOff val="0"/>
                <a:satOff val="0"/>
                <a:lumOff val="0"/>
                <a:alphaOff val="0"/>
                <a:tint val="92000"/>
                <a:shade val="99000"/>
                <a:satMod val="170000"/>
              </a:srgbClr>
            </a:gs>
            <a:gs pos="62000">
              <a:srgbClr val="FEB80A">
                <a:shade val="80000"/>
                <a:hueOff val="0"/>
                <a:satOff val="0"/>
                <a:lumOff val="0"/>
                <a:alphaOff val="0"/>
                <a:tint val="96000"/>
                <a:shade val="80000"/>
                <a:satMod val="170000"/>
              </a:srgbClr>
            </a:gs>
            <a:gs pos="97000">
              <a:srgbClr val="FEB80A">
                <a:shade val="80000"/>
                <a:hueOff val="0"/>
                <a:satOff val="0"/>
                <a:lumOff val="0"/>
                <a:alphaOff val="0"/>
                <a:tint val="98000"/>
                <a:shade val="63000"/>
                <a:satMod val="170000"/>
              </a:srgbClr>
            </a:gs>
            <a:gs pos="100000">
              <a:srgbClr val="FEB80A">
                <a:shade val="80000"/>
                <a:hueOff val="0"/>
                <a:satOff val="0"/>
                <a:lumOff val="0"/>
                <a:alphaOff val="0"/>
                <a:shade val="62000"/>
                <a:satMod val="170000"/>
              </a:srgb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 lastClr="FFFFFF"/>
              </a:solidFill>
              <a:latin typeface="Gill Sans MT"/>
              <a:ea typeface="+mn-ea"/>
              <a:cs typeface="+mn-cs"/>
            </a:rPr>
            <a:t>Performance testing</a:t>
          </a:r>
        </a:p>
      </dsp:txBody>
      <dsp:txXfrm>
        <a:off x="2584551" y="1523059"/>
        <a:ext cx="1017880" cy="1017880"/>
      </dsp:txXfrm>
    </dsp:sp>
    <dsp:sp modelId="{9040B1CA-CE07-42B1-AFCF-7B37AF50F1BE}">
      <dsp:nvSpPr>
        <dsp:cNvPr id="0" name=""/>
        <dsp:cNvSpPr/>
      </dsp:nvSpPr>
      <dsp:spPr>
        <a:xfrm>
          <a:off x="2589666" y="2192"/>
          <a:ext cx="1007650" cy="1007650"/>
        </a:xfrm>
        <a:prstGeom prst="ellipse">
          <a:avLst/>
        </a:prstGeom>
        <a:gradFill rotWithShape="0">
          <a:gsLst>
            <a:gs pos="0">
              <a:srgbClr val="FEB80A">
                <a:shade val="80000"/>
                <a:hueOff val="0"/>
                <a:satOff val="0"/>
                <a:lumOff val="0"/>
                <a:alphaOff val="0"/>
                <a:tint val="92000"/>
                <a:satMod val="170000"/>
              </a:srgbClr>
            </a:gs>
            <a:gs pos="15000">
              <a:srgbClr val="FEB80A">
                <a:shade val="80000"/>
                <a:hueOff val="0"/>
                <a:satOff val="0"/>
                <a:lumOff val="0"/>
                <a:alphaOff val="0"/>
                <a:tint val="92000"/>
                <a:shade val="99000"/>
                <a:satMod val="170000"/>
              </a:srgbClr>
            </a:gs>
            <a:gs pos="62000">
              <a:srgbClr val="FEB80A">
                <a:shade val="80000"/>
                <a:hueOff val="0"/>
                <a:satOff val="0"/>
                <a:lumOff val="0"/>
                <a:alphaOff val="0"/>
                <a:tint val="96000"/>
                <a:shade val="80000"/>
                <a:satMod val="170000"/>
              </a:srgbClr>
            </a:gs>
            <a:gs pos="97000">
              <a:srgbClr val="FEB80A">
                <a:shade val="80000"/>
                <a:hueOff val="0"/>
                <a:satOff val="0"/>
                <a:lumOff val="0"/>
                <a:alphaOff val="0"/>
                <a:tint val="98000"/>
                <a:shade val="63000"/>
                <a:satMod val="170000"/>
              </a:srgbClr>
            </a:gs>
            <a:gs pos="100000">
              <a:srgbClr val="FEB80A">
                <a:shade val="80000"/>
                <a:hueOff val="0"/>
                <a:satOff val="0"/>
                <a:lumOff val="0"/>
                <a:alphaOff val="0"/>
                <a:shade val="62000"/>
                <a:satMod val="170000"/>
              </a:srgb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 lastClr="FFFFFF"/>
              </a:solidFill>
              <a:latin typeface="Gill Sans MT"/>
              <a:ea typeface="+mn-ea"/>
              <a:cs typeface="+mn-cs"/>
            </a:rPr>
            <a:t>Speed</a:t>
          </a:r>
        </a:p>
      </dsp:txBody>
      <dsp:txXfrm>
        <a:off x="2737233" y="149759"/>
        <a:ext cx="712516" cy="712516"/>
      </dsp:txXfrm>
    </dsp:sp>
    <dsp:sp modelId="{2430275D-D45D-41C9-8128-6BC502FFEA67}">
      <dsp:nvSpPr>
        <dsp:cNvPr id="0" name=""/>
        <dsp:cNvSpPr/>
      </dsp:nvSpPr>
      <dsp:spPr>
        <a:xfrm>
          <a:off x="4115648" y="1528174"/>
          <a:ext cx="1007650" cy="1007650"/>
        </a:xfrm>
        <a:prstGeom prst="ellipse">
          <a:avLst/>
        </a:prstGeom>
        <a:gradFill rotWithShape="0">
          <a:gsLst>
            <a:gs pos="0">
              <a:srgbClr val="FEB80A">
                <a:shade val="80000"/>
                <a:hueOff val="-176995"/>
                <a:satOff val="1802"/>
                <a:lumOff val="10814"/>
                <a:alphaOff val="0"/>
                <a:tint val="92000"/>
                <a:satMod val="170000"/>
              </a:srgbClr>
            </a:gs>
            <a:gs pos="15000">
              <a:srgbClr val="FEB80A">
                <a:shade val="80000"/>
                <a:hueOff val="-176995"/>
                <a:satOff val="1802"/>
                <a:lumOff val="10814"/>
                <a:alphaOff val="0"/>
                <a:tint val="92000"/>
                <a:shade val="99000"/>
                <a:satMod val="170000"/>
              </a:srgbClr>
            </a:gs>
            <a:gs pos="62000">
              <a:srgbClr val="FEB80A">
                <a:shade val="80000"/>
                <a:hueOff val="-176995"/>
                <a:satOff val="1802"/>
                <a:lumOff val="10814"/>
                <a:alphaOff val="0"/>
                <a:tint val="96000"/>
                <a:shade val="80000"/>
                <a:satMod val="170000"/>
              </a:srgbClr>
            </a:gs>
            <a:gs pos="97000">
              <a:srgbClr val="FEB80A">
                <a:shade val="80000"/>
                <a:hueOff val="-176995"/>
                <a:satOff val="1802"/>
                <a:lumOff val="10814"/>
                <a:alphaOff val="0"/>
                <a:tint val="98000"/>
                <a:shade val="63000"/>
                <a:satMod val="170000"/>
              </a:srgbClr>
            </a:gs>
            <a:gs pos="100000">
              <a:srgbClr val="FEB80A">
                <a:shade val="80000"/>
                <a:hueOff val="-176995"/>
                <a:satOff val="1802"/>
                <a:lumOff val="10814"/>
                <a:alphaOff val="0"/>
                <a:shade val="62000"/>
                <a:satMod val="170000"/>
              </a:srgb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 lastClr="FFFFFF"/>
              </a:solidFill>
              <a:latin typeface="Gill Sans MT"/>
              <a:ea typeface="+mn-ea"/>
              <a:cs typeface="+mn-cs"/>
            </a:rPr>
            <a:t>Response time</a:t>
          </a:r>
        </a:p>
      </dsp:txBody>
      <dsp:txXfrm>
        <a:off x="4263215" y="1675741"/>
        <a:ext cx="712516" cy="712516"/>
      </dsp:txXfrm>
    </dsp:sp>
    <dsp:sp modelId="{67E4EC69-E77B-4BFF-B111-25F310A6B533}">
      <dsp:nvSpPr>
        <dsp:cNvPr id="0" name=""/>
        <dsp:cNvSpPr/>
      </dsp:nvSpPr>
      <dsp:spPr>
        <a:xfrm>
          <a:off x="2589666" y="3054157"/>
          <a:ext cx="1007650" cy="1007650"/>
        </a:xfrm>
        <a:prstGeom prst="ellipse">
          <a:avLst/>
        </a:prstGeom>
        <a:gradFill rotWithShape="0">
          <a:gsLst>
            <a:gs pos="0">
              <a:srgbClr val="FEB80A">
                <a:shade val="80000"/>
                <a:hueOff val="-353989"/>
                <a:satOff val="3604"/>
                <a:lumOff val="21627"/>
                <a:alphaOff val="0"/>
                <a:tint val="92000"/>
                <a:satMod val="170000"/>
              </a:srgbClr>
            </a:gs>
            <a:gs pos="15000">
              <a:srgbClr val="FEB80A">
                <a:shade val="80000"/>
                <a:hueOff val="-353989"/>
                <a:satOff val="3604"/>
                <a:lumOff val="21627"/>
                <a:alphaOff val="0"/>
                <a:tint val="92000"/>
                <a:shade val="99000"/>
                <a:satMod val="170000"/>
              </a:srgbClr>
            </a:gs>
            <a:gs pos="62000">
              <a:srgbClr val="FEB80A">
                <a:shade val="80000"/>
                <a:hueOff val="-353989"/>
                <a:satOff val="3604"/>
                <a:lumOff val="21627"/>
                <a:alphaOff val="0"/>
                <a:tint val="96000"/>
                <a:shade val="80000"/>
                <a:satMod val="170000"/>
              </a:srgbClr>
            </a:gs>
            <a:gs pos="97000">
              <a:srgbClr val="FEB80A">
                <a:shade val="80000"/>
                <a:hueOff val="-353989"/>
                <a:satOff val="3604"/>
                <a:lumOff val="21627"/>
                <a:alphaOff val="0"/>
                <a:tint val="98000"/>
                <a:shade val="63000"/>
                <a:satMod val="170000"/>
              </a:srgbClr>
            </a:gs>
            <a:gs pos="100000">
              <a:srgbClr val="FEB80A">
                <a:shade val="80000"/>
                <a:hueOff val="-353989"/>
                <a:satOff val="3604"/>
                <a:lumOff val="21627"/>
                <a:alphaOff val="0"/>
                <a:shade val="62000"/>
                <a:satMod val="170000"/>
              </a:srgb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 lastClr="FFFFFF"/>
              </a:solidFill>
              <a:latin typeface="Gill Sans MT"/>
              <a:ea typeface="+mn-ea"/>
              <a:cs typeface="+mn-cs"/>
            </a:rPr>
            <a:t>Stability</a:t>
          </a:r>
        </a:p>
      </dsp:txBody>
      <dsp:txXfrm>
        <a:off x="2737233" y="3201724"/>
        <a:ext cx="712516" cy="712516"/>
      </dsp:txXfrm>
    </dsp:sp>
    <dsp:sp modelId="{8C59781C-2783-4017-98EA-0F6297EC3190}">
      <dsp:nvSpPr>
        <dsp:cNvPr id="0" name=""/>
        <dsp:cNvSpPr/>
      </dsp:nvSpPr>
      <dsp:spPr>
        <a:xfrm>
          <a:off x="1063683" y="1528174"/>
          <a:ext cx="1007650" cy="1007650"/>
        </a:xfrm>
        <a:prstGeom prst="ellipse">
          <a:avLst/>
        </a:prstGeom>
        <a:gradFill rotWithShape="0">
          <a:gsLst>
            <a:gs pos="0">
              <a:srgbClr val="FEB80A">
                <a:shade val="80000"/>
                <a:hueOff val="-530984"/>
                <a:satOff val="5406"/>
                <a:lumOff val="32441"/>
                <a:alphaOff val="0"/>
                <a:tint val="92000"/>
                <a:satMod val="170000"/>
              </a:srgbClr>
            </a:gs>
            <a:gs pos="15000">
              <a:srgbClr val="FEB80A">
                <a:shade val="80000"/>
                <a:hueOff val="-530984"/>
                <a:satOff val="5406"/>
                <a:lumOff val="32441"/>
                <a:alphaOff val="0"/>
                <a:tint val="92000"/>
                <a:shade val="99000"/>
                <a:satMod val="170000"/>
              </a:srgbClr>
            </a:gs>
            <a:gs pos="62000">
              <a:srgbClr val="FEB80A">
                <a:shade val="80000"/>
                <a:hueOff val="-530984"/>
                <a:satOff val="5406"/>
                <a:lumOff val="32441"/>
                <a:alphaOff val="0"/>
                <a:tint val="96000"/>
                <a:shade val="80000"/>
                <a:satMod val="170000"/>
              </a:srgbClr>
            </a:gs>
            <a:gs pos="97000">
              <a:srgbClr val="FEB80A">
                <a:shade val="80000"/>
                <a:hueOff val="-530984"/>
                <a:satOff val="5406"/>
                <a:lumOff val="32441"/>
                <a:alphaOff val="0"/>
                <a:tint val="98000"/>
                <a:shade val="63000"/>
                <a:satMod val="170000"/>
              </a:srgbClr>
            </a:gs>
            <a:gs pos="100000">
              <a:srgbClr val="FEB80A">
                <a:shade val="80000"/>
                <a:hueOff val="-530984"/>
                <a:satOff val="5406"/>
                <a:lumOff val="32441"/>
                <a:alphaOff val="0"/>
                <a:shade val="62000"/>
                <a:satMod val="170000"/>
              </a:srgb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 lastClr="FFFFFF"/>
              </a:solidFill>
              <a:latin typeface="Gill Sans MT"/>
              <a:ea typeface="+mn-ea"/>
              <a:cs typeface="+mn-cs"/>
            </a:rPr>
            <a:t>Resource usage</a:t>
          </a:r>
        </a:p>
      </dsp:txBody>
      <dsp:txXfrm>
        <a:off x="1211250" y="1675741"/>
        <a:ext cx="712516" cy="7125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CFACF-0030-43B6-99E6-8E2A30FAC40E}">
      <dsp:nvSpPr>
        <dsp:cNvPr id="0" name=""/>
        <dsp:cNvSpPr/>
      </dsp:nvSpPr>
      <dsp:spPr>
        <a:xfrm>
          <a:off x="2160736" y="1441"/>
          <a:ext cx="2649918" cy="1324959"/>
        </a:xfrm>
        <a:prstGeom prst="roundRect">
          <a:avLst>
            <a:gd name="adj" fmla="val 10000"/>
          </a:avLst>
        </a:prstGeom>
        <a:gradFill rotWithShape="0">
          <a:gsLst>
            <a:gs pos="0">
              <a:srgbClr val="84AA33">
                <a:hueOff val="0"/>
                <a:satOff val="0"/>
                <a:lumOff val="0"/>
                <a:alphaOff val="0"/>
                <a:tint val="92000"/>
                <a:satMod val="170000"/>
              </a:srgbClr>
            </a:gs>
            <a:gs pos="15000">
              <a:srgbClr val="84AA33">
                <a:hueOff val="0"/>
                <a:satOff val="0"/>
                <a:lumOff val="0"/>
                <a:alphaOff val="0"/>
                <a:tint val="92000"/>
                <a:shade val="99000"/>
                <a:satMod val="170000"/>
              </a:srgbClr>
            </a:gs>
            <a:gs pos="62000">
              <a:srgbClr val="84AA33">
                <a:hueOff val="0"/>
                <a:satOff val="0"/>
                <a:lumOff val="0"/>
                <a:alphaOff val="0"/>
                <a:tint val="96000"/>
                <a:shade val="80000"/>
                <a:satMod val="170000"/>
              </a:srgbClr>
            </a:gs>
            <a:gs pos="97000">
              <a:srgbClr val="84AA33">
                <a:hueOff val="0"/>
                <a:satOff val="0"/>
                <a:lumOff val="0"/>
                <a:alphaOff val="0"/>
                <a:tint val="98000"/>
                <a:shade val="63000"/>
                <a:satMod val="170000"/>
              </a:srgbClr>
            </a:gs>
            <a:gs pos="100000">
              <a:srgbClr val="84AA33">
                <a:hueOff val="0"/>
                <a:satOff val="0"/>
                <a:lumOff val="0"/>
                <a:alphaOff val="0"/>
                <a:shade val="62000"/>
                <a:satMod val="170000"/>
              </a:srgb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en-US" sz="4200" kern="1200" dirty="0">
              <a:solidFill>
                <a:sysClr val="window" lastClr="FFFFFF"/>
              </a:solidFill>
              <a:latin typeface="Gill Sans MT"/>
              <a:ea typeface="+mn-ea"/>
              <a:cs typeface="+mn-cs"/>
            </a:rPr>
            <a:t>Proactive testing</a:t>
          </a:r>
        </a:p>
      </dsp:txBody>
      <dsp:txXfrm>
        <a:off x="2199543" y="40248"/>
        <a:ext cx="2572304" cy="1247345"/>
      </dsp:txXfrm>
    </dsp:sp>
    <dsp:sp modelId="{45C3D74E-8217-41F8-B6B6-8D22B38F4262}">
      <dsp:nvSpPr>
        <dsp:cNvPr id="0" name=""/>
        <dsp:cNvSpPr/>
      </dsp:nvSpPr>
      <dsp:spPr>
        <a:xfrm>
          <a:off x="2425727" y="1326400"/>
          <a:ext cx="264991" cy="993719"/>
        </a:xfrm>
        <a:custGeom>
          <a:avLst/>
          <a:gdLst/>
          <a:ahLst/>
          <a:cxnLst/>
          <a:rect l="0" t="0" r="0" b="0"/>
          <a:pathLst>
            <a:path>
              <a:moveTo>
                <a:pt x="0" y="0"/>
              </a:moveTo>
              <a:lnTo>
                <a:pt x="0" y="1248836"/>
              </a:lnTo>
              <a:lnTo>
                <a:pt x="333022" y="1248836"/>
              </a:lnTo>
            </a:path>
          </a:pathLst>
        </a:custGeom>
        <a:noFill/>
        <a:ln w="25400" cap="flat" cmpd="sng" algn="ctr">
          <a:solidFill>
            <a:srgbClr val="84AA33">
              <a:shade val="60000"/>
              <a:hueOff val="0"/>
              <a:satOff val="0"/>
              <a:lumOff val="0"/>
              <a:alphaOff val="0"/>
            </a:srgb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EE26FEF-A43C-4848-B63C-9E3EB50EED4D}">
      <dsp:nvSpPr>
        <dsp:cNvPr id="0" name=""/>
        <dsp:cNvSpPr/>
      </dsp:nvSpPr>
      <dsp:spPr>
        <a:xfrm>
          <a:off x="2690719" y="1657639"/>
          <a:ext cx="3014758" cy="1324959"/>
        </a:xfrm>
        <a:prstGeom prst="roundRect">
          <a:avLst>
            <a:gd name="adj" fmla="val 10000"/>
          </a:avLst>
        </a:prstGeom>
        <a:solidFill>
          <a:srgbClr val="FEB80A">
            <a:lumMod val="20000"/>
            <a:lumOff val="80000"/>
            <a:alpha val="90000"/>
          </a:srgbClr>
        </a:solidFill>
        <a:ln w="9525" cap="flat" cmpd="sng" algn="ctr">
          <a:solidFill>
            <a:srgbClr val="84AA33">
              <a:hueOff val="0"/>
              <a:satOff val="0"/>
              <a:lumOff val="0"/>
              <a:alphaOff val="0"/>
            </a:srgbClr>
          </a:solidFill>
          <a:prstDash val="solid"/>
        </a:ln>
        <a:effectLst>
          <a:outerShdw blurRad="63500" dist="25400" dir="5400000" rotWithShape="0">
            <a:srgbClr val="000000">
              <a:alpha val="43137"/>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Text" lastClr="000000">
                  <a:hueOff val="0"/>
                  <a:satOff val="0"/>
                  <a:lumOff val="0"/>
                  <a:alphaOff val="0"/>
                </a:sysClr>
              </a:solidFill>
              <a:latin typeface="Segoe UI" panose="020B0502040204020203" pitchFamily="34" charset="0"/>
              <a:ea typeface="Segoe UI" panose="020B0502040204020203" pitchFamily="34" charset="0"/>
              <a:cs typeface="Segoe UI" panose="020B0502040204020203" pitchFamily="34" charset="0"/>
            </a:rPr>
            <a:t>Proactive behavior involves acting in advance of a future situation, rather than just reacting.</a:t>
          </a:r>
          <a:endParaRPr lang="en-US" sz="1600" kern="1200" dirty="0">
            <a:solidFill>
              <a:sysClr val="windowText" lastClr="000000">
                <a:hueOff val="0"/>
                <a:satOff val="0"/>
                <a:lumOff val="0"/>
                <a:alphaOff val="0"/>
              </a:sysClr>
            </a:solidFill>
            <a:latin typeface="Gill Sans MT"/>
            <a:ea typeface="+mn-ea"/>
            <a:cs typeface="+mn-cs"/>
          </a:endParaRPr>
        </a:p>
      </dsp:txBody>
      <dsp:txXfrm>
        <a:off x="2729526" y="1696446"/>
        <a:ext cx="2937144" cy="1247345"/>
      </dsp:txXfrm>
    </dsp:sp>
    <dsp:sp modelId="{66B94DCD-0CE4-48BA-9D09-3B60E729DF16}">
      <dsp:nvSpPr>
        <dsp:cNvPr id="0" name=""/>
        <dsp:cNvSpPr/>
      </dsp:nvSpPr>
      <dsp:spPr>
        <a:xfrm>
          <a:off x="2425727" y="1326400"/>
          <a:ext cx="264991" cy="2649918"/>
        </a:xfrm>
        <a:custGeom>
          <a:avLst/>
          <a:gdLst/>
          <a:ahLst/>
          <a:cxnLst/>
          <a:rect l="0" t="0" r="0" b="0"/>
          <a:pathLst>
            <a:path>
              <a:moveTo>
                <a:pt x="0" y="0"/>
              </a:moveTo>
              <a:lnTo>
                <a:pt x="0" y="3330229"/>
              </a:lnTo>
              <a:lnTo>
                <a:pt x="333022" y="3330229"/>
              </a:lnTo>
            </a:path>
          </a:pathLst>
        </a:custGeom>
        <a:noFill/>
        <a:ln w="25400" cap="flat" cmpd="sng" algn="ctr">
          <a:solidFill>
            <a:srgbClr val="84AA33">
              <a:shade val="60000"/>
              <a:hueOff val="0"/>
              <a:satOff val="0"/>
              <a:lumOff val="0"/>
              <a:alphaOff val="0"/>
            </a:srgb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E23FDFE-0E13-4236-BD78-03B30B5478B5}">
      <dsp:nvSpPr>
        <dsp:cNvPr id="0" name=""/>
        <dsp:cNvSpPr/>
      </dsp:nvSpPr>
      <dsp:spPr>
        <a:xfrm>
          <a:off x="2690719" y="3313838"/>
          <a:ext cx="3052854" cy="1324959"/>
        </a:xfrm>
        <a:prstGeom prst="roundRect">
          <a:avLst>
            <a:gd name="adj" fmla="val 10000"/>
          </a:avLst>
        </a:prstGeom>
        <a:solidFill>
          <a:srgbClr val="FEB80A">
            <a:lumMod val="20000"/>
            <a:lumOff val="80000"/>
            <a:alpha val="90000"/>
          </a:srgbClr>
        </a:solidFill>
        <a:ln w="9525" cap="flat" cmpd="sng" algn="ctr">
          <a:solidFill>
            <a:srgbClr val="84AA33">
              <a:hueOff val="0"/>
              <a:satOff val="0"/>
              <a:lumOff val="0"/>
              <a:alphaOff val="0"/>
            </a:srgbClr>
          </a:solidFill>
          <a:prstDash val="solid"/>
        </a:ln>
        <a:effectLst>
          <a:outerShdw blurRad="63500" dist="25400" dir="5400000" rotWithShape="0">
            <a:srgbClr val="000000">
              <a:alpha val="43137"/>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Text" lastClr="000000">
                  <a:hueOff val="0"/>
                  <a:satOff val="0"/>
                  <a:lumOff val="0"/>
                  <a:alphaOff val="0"/>
                </a:sysClr>
              </a:solidFill>
              <a:latin typeface="Segoe UI" panose="020B0502040204020203" pitchFamily="34" charset="0"/>
              <a:ea typeface="Segoe UI" panose="020B0502040204020203" pitchFamily="34" charset="0"/>
              <a:cs typeface="Segoe UI" panose="020B0502040204020203" pitchFamily="34" charset="0"/>
            </a:rPr>
            <a:t>Test design process is initiated as early as possible in order to find and fix the defects before the build is created</a:t>
          </a:r>
          <a:endParaRPr lang="en-US" sz="1600" kern="1200" dirty="0">
            <a:solidFill>
              <a:sysClr val="windowText" lastClr="000000">
                <a:hueOff val="0"/>
                <a:satOff val="0"/>
                <a:lumOff val="0"/>
                <a:alphaOff val="0"/>
              </a:sysClr>
            </a:solidFill>
            <a:latin typeface="Gill Sans MT"/>
            <a:ea typeface="+mn-ea"/>
            <a:cs typeface="+mn-cs"/>
          </a:endParaRPr>
        </a:p>
      </dsp:txBody>
      <dsp:txXfrm>
        <a:off x="2729526" y="3352645"/>
        <a:ext cx="2975240" cy="1247345"/>
      </dsp:txXfrm>
    </dsp:sp>
    <dsp:sp modelId="{FA99F708-0B68-451B-BEA0-C5FFB2E32F52}">
      <dsp:nvSpPr>
        <dsp:cNvPr id="0" name=""/>
        <dsp:cNvSpPr/>
      </dsp:nvSpPr>
      <dsp:spPr>
        <a:xfrm>
          <a:off x="5876069" y="1441"/>
          <a:ext cx="2649918" cy="1324959"/>
        </a:xfrm>
        <a:prstGeom prst="roundRect">
          <a:avLst>
            <a:gd name="adj" fmla="val 10000"/>
          </a:avLst>
        </a:prstGeom>
        <a:gradFill rotWithShape="0">
          <a:gsLst>
            <a:gs pos="0">
              <a:srgbClr val="84AA33">
                <a:hueOff val="0"/>
                <a:satOff val="0"/>
                <a:lumOff val="0"/>
                <a:alphaOff val="0"/>
                <a:tint val="92000"/>
                <a:satMod val="170000"/>
              </a:srgbClr>
            </a:gs>
            <a:gs pos="15000">
              <a:srgbClr val="84AA33">
                <a:hueOff val="0"/>
                <a:satOff val="0"/>
                <a:lumOff val="0"/>
                <a:alphaOff val="0"/>
                <a:tint val="92000"/>
                <a:shade val="99000"/>
                <a:satMod val="170000"/>
              </a:srgbClr>
            </a:gs>
            <a:gs pos="62000">
              <a:srgbClr val="84AA33">
                <a:hueOff val="0"/>
                <a:satOff val="0"/>
                <a:lumOff val="0"/>
                <a:alphaOff val="0"/>
                <a:tint val="96000"/>
                <a:shade val="80000"/>
                <a:satMod val="170000"/>
              </a:srgbClr>
            </a:gs>
            <a:gs pos="97000">
              <a:srgbClr val="84AA33">
                <a:hueOff val="0"/>
                <a:satOff val="0"/>
                <a:lumOff val="0"/>
                <a:alphaOff val="0"/>
                <a:tint val="98000"/>
                <a:shade val="63000"/>
                <a:satMod val="170000"/>
              </a:srgbClr>
            </a:gs>
            <a:gs pos="100000">
              <a:srgbClr val="84AA33">
                <a:hueOff val="0"/>
                <a:satOff val="0"/>
                <a:lumOff val="0"/>
                <a:alphaOff val="0"/>
                <a:shade val="62000"/>
                <a:satMod val="170000"/>
              </a:srgb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en-US" sz="4200" kern="1200" dirty="0">
              <a:solidFill>
                <a:sysClr val="window" lastClr="FFFFFF"/>
              </a:solidFill>
              <a:latin typeface="Gill Sans MT"/>
              <a:ea typeface="+mn-ea"/>
              <a:cs typeface="+mn-cs"/>
            </a:rPr>
            <a:t>Reactive testing</a:t>
          </a:r>
        </a:p>
      </dsp:txBody>
      <dsp:txXfrm>
        <a:off x="5914876" y="40248"/>
        <a:ext cx="2572304" cy="1247345"/>
      </dsp:txXfrm>
    </dsp:sp>
    <dsp:sp modelId="{DCA95808-684E-41F0-B7B3-B6B25E5F5974}">
      <dsp:nvSpPr>
        <dsp:cNvPr id="0" name=""/>
        <dsp:cNvSpPr/>
      </dsp:nvSpPr>
      <dsp:spPr>
        <a:xfrm>
          <a:off x="6141061" y="1326400"/>
          <a:ext cx="264991" cy="993719"/>
        </a:xfrm>
        <a:custGeom>
          <a:avLst/>
          <a:gdLst/>
          <a:ahLst/>
          <a:cxnLst/>
          <a:rect l="0" t="0" r="0" b="0"/>
          <a:pathLst>
            <a:path>
              <a:moveTo>
                <a:pt x="0" y="0"/>
              </a:moveTo>
              <a:lnTo>
                <a:pt x="0" y="1248836"/>
              </a:lnTo>
              <a:lnTo>
                <a:pt x="333022" y="1248836"/>
              </a:lnTo>
            </a:path>
          </a:pathLst>
        </a:custGeom>
        <a:noFill/>
        <a:ln w="25400" cap="flat" cmpd="sng" algn="ctr">
          <a:solidFill>
            <a:srgbClr val="84AA33">
              <a:shade val="60000"/>
              <a:hueOff val="0"/>
              <a:satOff val="0"/>
              <a:lumOff val="0"/>
              <a:alphaOff val="0"/>
            </a:srgb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7CC11BF-3C81-4396-9EBB-4C6AE34D59EA}">
      <dsp:nvSpPr>
        <dsp:cNvPr id="0" name=""/>
        <dsp:cNvSpPr/>
      </dsp:nvSpPr>
      <dsp:spPr>
        <a:xfrm>
          <a:off x="6406053" y="1657639"/>
          <a:ext cx="2597364" cy="1324959"/>
        </a:xfrm>
        <a:prstGeom prst="roundRect">
          <a:avLst>
            <a:gd name="adj" fmla="val 10000"/>
          </a:avLst>
        </a:prstGeom>
        <a:solidFill>
          <a:srgbClr val="FEB80A">
            <a:lumMod val="20000"/>
            <a:lumOff val="80000"/>
            <a:alpha val="90000"/>
          </a:srgbClr>
        </a:solidFill>
        <a:ln w="9525" cap="flat" cmpd="sng" algn="ctr">
          <a:solidFill>
            <a:srgbClr val="84AA33">
              <a:hueOff val="0"/>
              <a:satOff val="0"/>
              <a:lumOff val="0"/>
              <a:alphaOff val="0"/>
            </a:srgbClr>
          </a:solidFill>
          <a:prstDash val="solid"/>
        </a:ln>
        <a:effectLst>
          <a:outerShdw blurRad="63500" dist="25400" dir="5400000" rotWithShape="0">
            <a:srgbClr val="000000">
              <a:alpha val="43137"/>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Text" lastClr="000000">
                  <a:hueOff val="0"/>
                  <a:satOff val="0"/>
                  <a:lumOff val="0"/>
                  <a:alphaOff val="0"/>
                </a:sysClr>
              </a:solidFill>
              <a:latin typeface="Segoe UI" panose="020B0502040204020203" pitchFamily="34" charset="0"/>
              <a:ea typeface="Segoe UI" panose="020B0502040204020203" pitchFamily="34" charset="0"/>
              <a:cs typeface="Segoe UI" panose="020B0502040204020203" pitchFamily="34" charset="0"/>
            </a:rPr>
            <a:t>Reactive behavior is reacting to problems when they occur instead of doing something to prevent them</a:t>
          </a:r>
          <a:endParaRPr lang="en-US" sz="1600" kern="1200" dirty="0">
            <a:solidFill>
              <a:sysClr val="windowText" lastClr="000000">
                <a:hueOff val="0"/>
                <a:satOff val="0"/>
                <a:lumOff val="0"/>
                <a:alphaOff val="0"/>
              </a:sysClr>
            </a:solidFill>
            <a:latin typeface="Gill Sans MT"/>
            <a:ea typeface="+mn-ea"/>
            <a:cs typeface="+mn-cs"/>
          </a:endParaRPr>
        </a:p>
      </dsp:txBody>
      <dsp:txXfrm>
        <a:off x="6444860" y="1696446"/>
        <a:ext cx="2519750" cy="1247345"/>
      </dsp:txXfrm>
    </dsp:sp>
    <dsp:sp modelId="{97E4B9E4-6EE5-4835-9395-2D47ABB19919}">
      <dsp:nvSpPr>
        <dsp:cNvPr id="0" name=""/>
        <dsp:cNvSpPr/>
      </dsp:nvSpPr>
      <dsp:spPr>
        <a:xfrm>
          <a:off x="6141061" y="1326400"/>
          <a:ext cx="264991" cy="2649918"/>
        </a:xfrm>
        <a:custGeom>
          <a:avLst/>
          <a:gdLst/>
          <a:ahLst/>
          <a:cxnLst/>
          <a:rect l="0" t="0" r="0" b="0"/>
          <a:pathLst>
            <a:path>
              <a:moveTo>
                <a:pt x="0" y="0"/>
              </a:moveTo>
              <a:lnTo>
                <a:pt x="0" y="3330229"/>
              </a:lnTo>
              <a:lnTo>
                <a:pt x="333022" y="3330229"/>
              </a:lnTo>
            </a:path>
          </a:pathLst>
        </a:custGeom>
        <a:noFill/>
        <a:ln w="25400" cap="flat" cmpd="sng" algn="ctr">
          <a:solidFill>
            <a:srgbClr val="84AA33">
              <a:shade val="60000"/>
              <a:hueOff val="0"/>
              <a:satOff val="0"/>
              <a:lumOff val="0"/>
              <a:alphaOff val="0"/>
            </a:srgb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8E9E032-3AC6-4AB0-B000-D74ED0A0F233}">
      <dsp:nvSpPr>
        <dsp:cNvPr id="0" name=""/>
        <dsp:cNvSpPr/>
      </dsp:nvSpPr>
      <dsp:spPr>
        <a:xfrm>
          <a:off x="6406053" y="3313838"/>
          <a:ext cx="2692613" cy="1324959"/>
        </a:xfrm>
        <a:prstGeom prst="roundRect">
          <a:avLst>
            <a:gd name="adj" fmla="val 10000"/>
          </a:avLst>
        </a:prstGeom>
        <a:solidFill>
          <a:srgbClr val="FEB80A">
            <a:lumMod val="20000"/>
            <a:lumOff val="80000"/>
            <a:alpha val="90000"/>
          </a:srgbClr>
        </a:solidFill>
        <a:ln w="9525" cap="flat" cmpd="sng" algn="ctr">
          <a:solidFill>
            <a:srgbClr val="84AA33">
              <a:hueOff val="0"/>
              <a:satOff val="0"/>
              <a:lumOff val="0"/>
              <a:alphaOff val="0"/>
            </a:srgbClr>
          </a:solidFill>
          <a:prstDash val="solid"/>
        </a:ln>
        <a:effectLst>
          <a:outerShdw blurRad="63500" dist="25400" dir="5400000" rotWithShape="0">
            <a:srgbClr val="000000">
              <a:alpha val="43137"/>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Text" lastClr="000000">
                  <a:hueOff val="0"/>
                  <a:satOff val="0"/>
                  <a:lumOff val="0"/>
                  <a:alphaOff val="0"/>
                </a:sysClr>
              </a:solidFill>
              <a:latin typeface="Segoe UI" panose="020B0502040204020203" pitchFamily="34" charset="0"/>
              <a:ea typeface="Segoe UI" panose="020B0502040204020203" pitchFamily="34" charset="0"/>
              <a:cs typeface="Segoe UI" panose="020B0502040204020203" pitchFamily="34" charset="0"/>
            </a:rPr>
            <a:t>Testing is not started until design and coding are completed</a:t>
          </a:r>
          <a:endParaRPr lang="en-US" sz="1600" kern="1200" dirty="0">
            <a:solidFill>
              <a:sysClr val="windowText" lastClr="000000">
                <a:hueOff val="0"/>
                <a:satOff val="0"/>
                <a:lumOff val="0"/>
                <a:alphaOff val="0"/>
              </a:sysClr>
            </a:solidFill>
            <a:latin typeface="Gill Sans MT"/>
            <a:ea typeface="+mn-ea"/>
            <a:cs typeface="+mn-cs"/>
          </a:endParaRPr>
        </a:p>
      </dsp:txBody>
      <dsp:txXfrm>
        <a:off x="6444860" y="3352645"/>
        <a:ext cx="2614999" cy="12473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9DCC3C-63BD-4870-983B-F399D39C9BA7}">
      <dsp:nvSpPr>
        <dsp:cNvPr id="0" name=""/>
        <dsp:cNvSpPr/>
      </dsp:nvSpPr>
      <dsp:spPr>
        <a:xfrm rot="16200000">
          <a:off x="507424" y="-501727"/>
          <a:ext cx="4476466" cy="5479921"/>
        </a:xfrm>
        <a:prstGeom prst="flowChartManualOperation">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9550" tIns="0" rIns="211739" bIns="0" numCol="1" spcCol="1270" anchor="t" anchorCtr="0">
          <a:noAutofit/>
        </a:bodyPr>
        <a:lstStyle/>
        <a:p>
          <a:pPr marL="0" lvl="0" indent="0" algn="l" defTabSz="1466850">
            <a:lnSpc>
              <a:spcPct val="90000"/>
            </a:lnSpc>
            <a:spcBef>
              <a:spcPct val="0"/>
            </a:spcBef>
            <a:spcAft>
              <a:spcPct val="35000"/>
            </a:spcAft>
            <a:buNone/>
          </a:pPr>
          <a:r>
            <a:rPr lang="en-US" sz="3300" kern="1200" dirty="0">
              <a:latin typeface="Times New Roman" panose="02020603050405020304" pitchFamily="18" charset="0"/>
              <a:ea typeface="+mn-ea"/>
              <a:cs typeface="Times New Roman" panose="02020603050405020304" pitchFamily="18" charset="0"/>
            </a:rPr>
            <a:t>Manual</a:t>
          </a:r>
        </a:p>
        <a:p>
          <a:pPr marL="228600" lvl="1" indent="-228600" algn="l" defTabSz="1155700">
            <a:lnSpc>
              <a:spcPct val="90000"/>
            </a:lnSpc>
            <a:spcBef>
              <a:spcPct val="0"/>
            </a:spcBef>
            <a:spcAft>
              <a:spcPct val="15000"/>
            </a:spcAft>
            <a:buChar char="•"/>
          </a:pPr>
          <a:r>
            <a:rPr lang="en-US" sz="2600" b="1" kern="1200">
              <a:latin typeface="Times New Roman" panose="02020603050405020304" pitchFamily="18" charset="0"/>
              <a:ea typeface="Segoe UI" panose="020B0502040204020203" pitchFamily="34" charset="0"/>
              <a:cs typeface="Times New Roman" panose="02020603050405020304" pitchFamily="18" charset="0"/>
            </a:rPr>
            <a:t>Manual testing </a:t>
          </a:r>
          <a:r>
            <a:rPr lang="en-US" sz="2600" kern="1200">
              <a:latin typeface="Times New Roman" panose="02020603050405020304" pitchFamily="18" charset="0"/>
              <a:ea typeface="Segoe UI" panose="020B0502040204020203" pitchFamily="34" charset="0"/>
              <a:cs typeface="Times New Roman" panose="02020603050405020304" pitchFamily="18" charset="0"/>
            </a:rPr>
            <a:t>is the process through which software developers run tests manually, comparing program expectations and actual outcomes in order to find software defects</a:t>
          </a:r>
          <a:endParaRPr lang="en-US" sz="2600" kern="1200" dirty="0">
            <a:latin typeface="Times New Roman" panose="02020603050405020304" pitchFamily="18" charset="0"/>
            <a:ea typeface="+mn-ea"/>
            <a:cs typeface="Times New Roman" panose="02020603050405020304" pitchFamily="18" charset="0"/>
          </a:endParaRPr>
        </a:p>
      </dsp:txBody>
      <dsp:txXfrm rot="5400000">
        <a:off x="5697" y="895293"/>
        <a:ext cx="5479921" cy="2685880"/>
      </dsp:txXfrm>
    </dsp:sp>
    <dsp:sp modelId="{96BB4430-CDFC-4EAC-9251-F1F6A9661DF1}">
      <dsp:nvSpPr>
        <dsp:cNvPr id="0" name=""/>
        <dsp:cNvSpPr/>
      </dsp:nvSpPr>
      <dsp:spPr>
        <a:xfrm rot="16200000">
          <a:off x="6398340" y="-501727"/>
          <a:ext cx="4476466" cy="5479921"/>
        </a:xfrm>
        <a:prstGeom prst="flowChartManualOperation">
          <a:avLst/>
        </a:prstGeom>
        <a:gradFill rotWithShape="0">
          <a:gsLst>
            <a:gs pos="0">
              <a:schemeClr val="accent5">
                <a:hueOff val="375767"/>
                <a:satOff val="36001"/>
                <a:lumOff val="8823"/>
                <a:alphaOff val="0"/>
                <a:shade val="85000"/>
                <a:satMod val="130000"/>
              </a:schemeClr>
            </a:gs>
            <a:gs pos="34000">
              <a:schemeClr val="accent5">
                <a:hueOff val="375767"/>
                <a:satOff val="36001"/>
                <a:lumOff val="8823"/>
                <a:alphaOff val="0"/>
                <a:shade val="87000"/>
                <a:satMod val="125000"/>
              </a:schemeClr>
            </a:gs>
            <a:gs pos="70000">
              <a:schemeClr val="accent5">
                <a:hueOff val="375767"/>
                <a:satOff val="36001"/>
                <a:lumOff val="8823"/>
                <a:alphaOff val="0"/>
                <a:tint val="100000"/>
                <a:shade val="90000"/>
                <a:satMod val="130000"/>
              </a:schemeClr>
            </a:gs>
            <a:gs pos="100000">
              <a:schemeClr val="accent5">
                <a:hueOff val="375767"/>
                <a:satOff val="36001"/>
                <a:lumOff val="8823"/>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9550" tIns="0" rIns="211739" bIns="0" numCol="1" spcCol="1270" anchor="t" anchorCtr="0">
          <a:noAutofit/>
        </a:bodyPr>
        <a:lstStyle/>
        <a:p>
          <a:pPr marL="0" lvl="0" indent="0" algn="l" defTabSz="1466850">
            <a:lnSpc>
              <a:spcPct val="90000"/>
            </a:lnSpc>
            <a:spcBef>
              <a:spcPct val="0"/>
            </a:spcBef>
            <a:spcAft>
              <a:spcPct val="35000"/>
            </a:spcAft>
            <a:buNone/>
          </a:pPr>
          <a:r>
            <a:rPr lang="en-US" sz="3300" kern="1200">
              <a:latin typeface="Times New Roman" panose="02020603050405020304" pitchFamily="18" charset="0"/>
              <a:ea typeface="+mn-ea"/>
              <a:cs typeface="Times New Roman" panose="02020603050405020304" pitchFamily="18" charset="0"/>
            </a:rPr>
            <a:t>Automated</a:t>
          </a:r>
          <a:endParaRPr lang="en-US" sz="3300" kern="1200" dirty="0">
            <a:latin typeface="Times New Roman" panose="02020603050405020304" pitchFamily="18" charset="0"/>
            <a:ea typeface="+mn-ea"/>
            <a:cs typeface="Times New Roman" panose="02020603050405020304" pitchFamily="18" charset="0"/>
          </a:endParaRPr>
        </a:p>
        <a:p>
          <a:pPr marL="228600" lvl="1" indent="-228600" algn="l" defTabSz="1155700">
            <a:lnSpc>
              <a:spcPct val="90000"/>
            </a:lnSpc>
            <a:spcBef>
              <a:spcPct val="0"/>
            </a:spcBef>
            <a:spcAft>
              <a:spcPct val="15000"/>
            </a:spcAft>
            <a:buChar char="•"/>
          </a:pPr>
          <a:r>
            <a:rPr lang="en-US" sz="2600" b="1" kern="1200">
              <a:latin typeface="Times New Roman" panose="02020603050405020304" pitchFamily="18" charset="0"/>
              <a:ea typeface="Segoe UI" panose="020B0502040204020203" pitchFamily="34" charset="0"/>
              <a:cs typeface="Times New Roman" panose="02020603050405020304" pitchFamily="18" charset="0"/>
            </a:rPr>
            <a:t>Automated testing </a:t>
          </a:r>
          <a:r>
            <a:rPr lang="en-US" sz="2600" kern="1200">
              <a:latin typeface="Times New Roman" panose="02020603050405020304" pitchFamily="18" charset="0"/>
              <a:ea typeface="Segoe UI" panose="020B0502040204020203" pitchFamily="34" charset="0"/>
              <a:cs typeface="Times New Roman" panose="02020603050405020304" pitchFamily="18" charset="0"/>
            </a:rPr>
            <a:t>is the process through which automated tools run tests that repeat predefined actions, comparing a developing program’s expected and actual outcomes</a:t>
          </a:r>
          <a:endParaRPr lang="en-US" sz="2600" kern="1200" dirty="0">
            <a:latin typeface="Times New Roman" panose="02020603050405020304" pitchFamily="18" charset="0"/>
            <a:ea typeface="+mn-ea"/>
            <a:cs typeface="Times New Roman" panose="02020603050405020304" pitchFamily="18" charset="0"/>
          </a:endParaRPr>
        </a:p>
      </dsp:txBody>
      <dsp:txXfrm rot="5400000">
        <a:off x="5896613" y="895293"/>
        <a:ext cx="5479921" cy="268588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80352646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716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7755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5504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509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8476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7601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0948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2181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9011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0695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8655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4355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924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0991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0635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4286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0719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2578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8542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6516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8468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5508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7634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3874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4571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67355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66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3577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766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56438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3931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24847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685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74630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5934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6323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03312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01560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92285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4549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84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2181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1677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8180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58913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53751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15822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12779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15972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6586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6756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1579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466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4424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6955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97241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40760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89993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33865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33054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4395465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uk-UA"/>
          </a:p>
        </p:txBody>
      </p:sp>
      <p:sp>
        <p:nvSpPr>
          <p:cNvPr id="8" name="Footer Placeholder 7"/>
          <p:cNvSpPr>
            <a:spLocks noGrp="1"/>
          </p:cNvSpPr>
          <p:nvPr>
            <p:ph type="ftr" sz="quarter" idx="11"/>
          </p:nvPr>
        </p:nvSpPr>
        <p:spPr/>
        <p:txBody>
          <a:bodyPr/>
          <a:lstStyle/>
          <a:p>
            <a:endParaRPr lang="uk-UA"/>
          </a:p>
        </p:txBody>
      </p:sp>
      <p:sp>
        <p:nvSpPr>
          <p:cNvPr id="9" name="Slide Number Placeholder 8"/>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7320793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uk-UA"/>
          </a:p>
        </p:txBody>
      </p:sp>
      <p:sp>
        <p:nvSpPr>
          <p:cNvPr id="4" name="Footer Placeholder 3"/>
          <p:cNvSpPr>
            <a:spLocks noGrp="1"/>
          </p:cNvSpPr>
          <p:nvPr>
            <p:ph type="ftr" sz="quarter" idx="11"/>
          </p:nvPr>
        </p:nvSpPr>
        <p:spPr/>
        <p:txBody>
          <a:bodyPr/>
          <a:lstStyle/>
          <a:p>
            <a:endParaRPr lang="uk-UA"/>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13921155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uk-UA"/>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uk-UA"/>
          </a:p>
        </p:txBody>
      </p:sp>
      <p:sp>
        <p:nvSpPr>
          <p:cNvPr id="9" name="Slide Number Placeholder 8"/>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413617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uk-UA"/>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uk-UA"/>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80903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02613565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uk-UA"/>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uk-UA"/>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920596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5" name="Заголовок 1"/>
          <p:cNvSpPr txBox="1">
            <a:spLocks/>
          </p:cNvSpPr>
          <p:nvPr/>
        </p:nvSpPr>
        <p:spPr>
          <a:xfrm>
            <a:off x="2554317" y="294027"/>
            <a:ext cx="7080068" cy="1254034"/>
          </a:xfrm>
          <a:prstGeom prst="rect">
            <a:avLst/>
          </a:prstGeom>
          <a:ln w="6350" cap="rnd">
            <a:noFill/>
          </a:ln>
        </p:spPr>
        <p:txBody>
          <a:bodyPr vert="horz" anchor="b" anchorCtr="0">
            <a:noAutofit/>
          </a:bodyPr>
          <a:lstStyle>
            <a:lvl1pPr algn="ctr" rtl="0" eaLnBrk="1" latinLnBrk="0" hangingPunct="1">
              <a:spcBef>
                <a:spcPct val="0"/>
              </a:spcBef>
              <a:buNone/>
              <a:defRPr kumimoji="0" lang="en-US" sz="4800" b="0" kern="1200" spc="-100" baseline="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000" i="0" u="none" strike="noStrike" kern="1200" cap="none" spc="-100" normalizeH="0" baseline="0" noProof="0" dirty="0">
                <a:ln w="3200">
                  <a:solidFill>
                    <a:srgbClr val="675E47">
                      <a:shade val="75000"/>
                      <a:alpha val="25000"/>
                    </a:srgbClr>
                  </a:solidFill>
                  <a:prstDash val="solid"/>
                  <a:round/>
                </a:ln>
                <a:solidFill>
                  <a:srgbClr val="401D06"/>
                </a:solidFill>
                <a:effectLst/>
                <a:uLnTx/>
                <a:uFillTx/>
                <a:latin typeface="Times New Roman" pitchFamily="18" charset="0"/>
                <a:cs typeface="Times New Roman" pitchFamily="18" charset="0"/>
              </a:rPr>
              <a:t>Software testing types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Заголовок 1"/>
          <p:cNvSpPr txBox="1">
            <a:spLocks/>
          </p:cNvSpPr>
          <p:nvPr/>
        </p:nvSpPr>
        <p:spPr>
          <a:xfrm>
            <a:off x="2438048" y="454289"/>
            <a:ext cx="7498080" cy="854380"/>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401D06"/>
                </a:solidFill>
                <a:latin typeface="Times New Roman" pitchFamily="18" charset="0"/>
                <a:cs typeface="Times New Roman" pitchFamily="18" charset="0"/>
              </a:rPr>
              <a:t>Usability testing</a:t>
            </a:r>
            <a:endParaRPr lang="uk-UA" sz="4000" dirty="0">
              <a:solidFill>
                <a:srgbClr val="401D06"/>
              </a:solidFill>
            </a:endParaRPr>
          </a:p>
        </p:txBody>
      </p:sp>
      <p:sp>
        <p:nvSpPr>
          <p:cNvPr id="6" name="Объект 2"/>
          <p:cNvSpPr txBox="1">
            <a:spLocks/>
          </p:cNvSpPr>
          <p:nvPr/>
        </p:nvSpPr>
        <p:spPr>
          <a:xfrm>
            <a:off x="117928" y="2260150"/>
            <a:ext cx="7498080" cy="3421360"/>
          </a:xfrm>
          <a:prstGeom prst="rect">
            <a:avLst/>
          </a:prstGeom>
        </p:spPr>
        <p:txBody>
          <a:bodyPr>
            <a:normAutofit lnSpcReduction="1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Font typeface="Wingdings 2"/>
              <a:buNone/>
            </a:pPr>
            <a:r>
              <a:rPr lang="en-US" sz="2000" dirty="0">
                <a:latin typeface="Times New Roman" pitchFamily="18" charset="0"/>
                <a:cs typeface="Times New Roman" pitchFamily="18" charset="0"/>
              </a:rPr>
              <a:t>Usability testing can be checked:</a:t>
            </a:r>
          </a:p>
          <a:p>
            <a:r>
              <a:rPr lang="en-US" sz="2000" dirty="0">
                <a:solidFill>
                  <a:srgbClr val="FF0000"/>
                </a:solidFill>
                <a:latin typeface="Times New Roman" pitchFamily="18" charset="0"/>
                <a:cs typeface="Times New Roman" pitchFamily="18" charset="0"/>
              </a:rPr>
              <a:t>Time on Task</a:t>
            </a:r>
            <a:r>
              <a:rPr lang="uk-UA" sz="2000" dirty="0">
                <a:solidFill>
                  <a:srgbClr val="FF0000"/>
                </a:solidFill>
                <a:latin typeface="Times New Roman" pitchFamily="18" charset="0"/>
                <a:cs typeface="Times New Roman" pitchFamily="18" charset="0"/>
              </a:rPr>
              <a:t> </a:t>
            </a:r>
            <a:r>
              <a:rPr lang="uk-UA" sz="2000" dirty="0">
                <a:latin typeface="Times New Roman" pitchFamily="18" charset="0"/>
                <a:cs typeface="Times New Roman" pitchFamily="18" charset="0"/>
              </a:rPr>
              <a:t>– </a:t>
            </a:r>
            <a:r>
              <a:rPr lang="en-US" sz="2000" dirty="0">
                <a:latin typeface="Times New Roman" pitchFamily="18" charset="0"/>
                <a:cs typeface="Times New Roman" pitchFamily="18" charset="0"/>
              </a:rPr>
              <a:t>How long it takes people to complete basic tasks? (For example, to find something to buy, create a new account and order detail).</a:t>
            </a:r>
            <a:endParaRPr lang="uk-UA" sz="2000" dirty="0">
              <a:latin typeface="Times New Roman" pitchFamily="18" charset="0"/>
              <a:cs typeface="Times New Roman" pitchFamily="18" charset="0"/>
            </a:endParaRPr>
          </a:p>
          <a:p>
            <a:r>
              <a:rPr lang="en-US" sz="2000" dirty="0">
                <a:solidFill>
                  <a:srgbClr val="FF0000"/>
                </a:solidFill>
                <a:latin typeface="Times New Roman" pitchFamily="18" charset="0"/>
                <a:cs typeface="Times New Roman" pitchFamily="18" charset="0"/>
              </a:rPr>
              <a:t>Accuracy</a:t>
            </a:r>
            <a:r>
              <a:rPr lang="uk-UA" sz="2000" dirty="0">
                <a:latin typeface="Times New Roman" pitchFamily="18" charset="0"/>
                <a:cs typeface="Times New Roman" pitchFamily="18" charset="0"/>
              </a:rPr>
              <a:t> – </a:t>
            </a:r>
            <a:r>
              <a:rPr lang="en-US" sz="2000" dirty="0">
                <a:latin typeface="Times New Roman" pitchFamily="18" charset="0"/>
                <a:cs typeface="Times New Roman" pitchFamily="18" charset="0"/>
              </a:rPr>
              <a:t>How many mistakes did people?</a:t>
            </a:r>
          </a:p>
          <a:p>
            <a:r>
              <a:rPr lang="en-US" sz="2000" dirty="0">
                <a:solidFill>
                  <a:srgbClr val="FF0000"/>
                </a:solidFill>
                <a:latin typeface="Times New Roman" pitchFamily="18" charset="0"/>
                <a:cs typeface="Times New Roman" pitchFamily="18" charset="0"/>
              </a:rPr>
              <a:t>Recall</a:t>
            </a:r>
            <a:r>
              <a:rPr lang="uk-UA" sz="2000" dirty="0">
                <a:latin typeface="Times New Roman" pitchFamily="18" charset="0"/>
                <a:cs typeface="Times New Roman" pitchFamily="18" charset="0"/>
              </a:rPr>
              <a:t> – </a:t>
            </a:r>
            <a:r>
              <a:rPr lang="en-US" sz="2000" dirty="0">
                <a:latin typeface="Times New Roman" pitchFamily="18" charset="0"/>
                <a:cs typeface="Times New Roman" pitchFamily="18" charset="0"/>
              </a:rPr>
              <a:t>How people can recall specific action steps after some time did not use the system?</a:t>
            </a:r>
          </a:p>
          <a:p>
            <a:r>
              <a:rPr lang="en-US" sz="2000" dirty="0">
                <a:solidFill>
                  <a:srgbClr val="FF0000"/>
                </a:solidFill>
                <a:latin typeface="Times New Roman" pitchFamily="18" charset="0"/>
                <a:cs typeface="Times New Roman" pitchFamily="18" charset="0"/>
              </a:rPr>
              <a:t>Emotional response</a:t>
            </a:r>
            <a:r>
              <a:rPr lang="uk-UA" sz="2000" dirty="0">
                <a:latin typeface="Times New Roman" pitchFamily="18" charset="0"/>
                <a:cs typeface="Times New Roman" pitchFamily="18" charset="0"/>
              </a:rPr>
              <a:t> –</a:t>
            </a:r>
            <a:r>
              <a:rPr lang="en-US" sz="2000" dirty="0">
                <a:latin typeface="Times New Roman" pitchFamily="18" charset="0"/>
                <a:cs typeface="Times New Roman" pitchFamily="18" charset="0"/>
              </a:rPr>
              <a:t> How people will feel themselves after finished task? (Are yon sure? Will users recommend this program to friends?)</a:t>
            </a:r>
            <a:endParaRPr lang="uk-UA" sz="1800" dirty="0">
              <a:latin typeface="Times New Roman" pitchFamily="18" charset="0"/>
              <a:cs typeface="Times New Roman" pitchFamily="18" charset="0"/>
            </a:endParaRPr>
          </a:p>
        </p:txBody>
      </p:sp>
      <p:pic>
        <p:nvPicPr>
          <p:cNvPr id="7"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68068" y="3862316"/>
            <a:ext cx="4223931" cy="2155442"/>
          </a:xfrm>
          <a:prstGeom prst="ellipse">
            <a:avLst/>
          </a:prstGeom>
        </p:spPr>
      </p:pic>
    </p:spTree>
    <p:extLst>
      <p:ext uri="{BB962C8B-B14F-4D97-AF65-F5344CB8AC3E}">
        <p14:creationId xmlns:p14="http://schemas.microsoft.com/office/powerpoint/2010/main" val="2433299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Заголовок 1"/>
          <p:cNvSpPr txBox="1">
            <a:spLocks/>
          </p:cNvSpPr>
          <p:nvPr/>
        </p:nvSpPr>
        <p:spPr>
          <a:xfrm>
            <a:off x="2274975" y="450924"/>
            <a:ext cx="7498080" cy="1143000"/>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algn="ctr"/>
            <a:r>
              <a:rPr lang="en-US" sz="4000" dirty="0">
                <a:solidFill>
                  <a:srgbClr val="401D06"/>
                </a:solidFill>
                <a:effectLst/>
                <a:latin typeface="Times New Roman" panose="02020603050405020304" pitchFamily="18" charset="0"/>
                <a:cs typeface="Times New Roman" panose="02020603050405020304" pitchFamily="18" charset="0"/>
              </a:rPr>
              <a:t>Security testing</a:t>
            </a:r>
            <a:endParaRPr lang="uk-UA" sz="4000" dirty="0">
              <a:solidFill>
                <a:srgbClr val="401D06"/>
              </a:solidFill>
              <a:effectLst/>
              <a:latin typeface="Times New Roman" panose="02020603050405020304" pitchFamily="18" charset="0"/>
              <a:cs typeface="Times New Roman" panose="02020603050405020304" pitchFamily="18" charset="0"/>
            </a:endParaRPr>
          </a:p>
        </p:txBody>
      </p:sp>
      <p:sp>
        <p:nvSpPr>
          <p:cNvPr id="6" name="Прямоугольник 3"/>
          <p:cNvSpPr/>
          <p:nvPr/>
        </p:nvSpPr>
        <p:spPr>
          <a:xfrm>
            <a:off x="170706" y="2322214"/>
            <a:ext cx="11706618" cy="923330"/>
          </a:xfrm>
          <a:prstGeom prst="rect">
            <a:avLst/>
          </a:prstGeom>
        </p:spPr>
        <p:txBody>
          <a:bodyPr wrap="square">
            <a:spAutoFit/>
          </a:bodyPr>
          <a:lstStyle/>
          <a:p>
            <a:pPr algn="just"/>
            <a:r>
              <a:rPr lang="en-US" sz="1800" dirty="0">
                <a:latin typeface="Times New Roman" pitchFamily="18" charset="0"/>
                <a:cs typeface="Times New Roman" pitchFamily="18" charset="0"/>
              </a:rPr>
              <a:t>Security testing - the process of determining what information system protects data and maintains functionality as intended.</a:t>
            </a:r>
          </a:p>
          <a:p>
            <a:pPr algn="just"/>
            <a:r>
              <a:rPr lang="en-US" sz="1800" dirty="0">
                <a:latin typeface="Times New Roman" pitchFamily="18" charset="0"/>
                <a:cs typeface="Times New Roman" pitchFamily="18" charset="0"/>
              </a:rPr>
              <a:t>Security testing, in general, this type of test that checks whether a program or product is protected or not. </a:t>
            </a:r>
          </a:p>
          <a:p>
            <a:pPr algn="just"/>
            <a:r>
              <a:rPr lang="en-US" sz="1800" dirty="0">
                <a:latin typeface="Times New Roman" pitchFamily="18" charset="0"/>
                <a:cs typeface="Times New Roman" pitchFamily="18" charset="0"/>
              </a:rPr>
              <a:t>This is a test whether the system is vulnerable to attack if anyone can break the system or enter without any permission.</a:t>
            </a:r>
          </a:p>
        </p:txBody>
      </p:sp>
      <p:pic>
        <p:nvPicPr>
          <p:cNvPr id="7" name="Picture 2" descr="http://qatestlab.com/assets/software-testing-company-58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675" y="3558405"/>
            <a:ext cx="3810000" cy="23042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86016" y="3559125"/>
            <a:ext cx="3714750" cy="2304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165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9" name="Заголовок 1"/>
          <p:cNvSpPr txBox="1">
            <a:spLocks/>
          </p:cNvSpPr>
          <p:nvPr/>
        </p:nvSpPr>
        <p:spPr>
          <a:xfrm>
            <a:off x="499786" y="709493"/>
            <a:ext cx="11259403" cy="722388"/>
          </a:xfrm>
          <a:prstGeom prst="rect">
            <a:avLst/>
          </a:prstGeom>
        </p:spPr>
        <p:txBody>
          <a:bodyPr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401D06"/>
                </a:solidFill>
                <a:latin typeface="Times New Roman" panose="02020603050405020304" pitchFamily="18" charset="0"/>
                <a:cs typeface="Times New Roman" panose="02020603050405020304" pitchFamily="18" charset="0"/>
              </a:rPr>
              <a:t>Localization testing</a:t>
            </a:r>
            <a:endParaRPr lang="uk-UA" sz="4000" dirty="0">
              <a:solidFill>
                <a:srgbClr val="401D06"/>
              </a:solidFill>
              <a:latin typeface="Times New Roman" panose="02020603050405020304" pitchFamily="18" charset="0"/>
              <a:cs typeface="Times New Roman" panose="02020603050405020304" pitchFamily="18" charset="0"/>
            </a:endParaRPr>
          </a:p>
        </p:txBody>
      </p:sp>
      <p:sp>
        <p:nvSpPr>
          <p:cNvPr id="10" name="Объект 2"/>
          <p:cNvSpPr txBox="1">
            <a:spLocks/>
          </p:cNvSpPr>
          <p:nvPr/>
        </p:nvSpPr>
        <p:spPr>
          <a:xfrm>
            <a:off x="220694" y="3316238"/>
            <a:ext cx="7498080" cy="685056"/>
          </a:xfrm>
          <a:prstGeom prst="rect">
            <a:avLst/>
          </a:prstGeom>
        </p:spPr>
        <p:txBody>
          <a:bodyPr>
            <a:normAutofit lnSpcReduction="1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lgn="just">
              <a:buFont typeface="Wingdings 2"/>
              <a:buNone/>
            </a:pPr>
            <a:r>
              <a:rPr lang="en-US" sz="2000" b="1" dirty="0">
                <a:latin typeface="Times New Roman" pitchFamily="18" charset="0"/>
                <a:cs typeface="Times New Roman" pitchFamily="18" charset="0"/>
              </a:rPr>
              <a:t>Localization</a:t>
            </a: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L10N</a:t>
            </a:r>
            <a:r>
              <a:rPr lang="en-US" sz="2000" dirty="0">
                <a:latin typeface="Times New Roman" pitchFamily="18" charset="0"/>
                <a:cs typeface="Times New Roman" pitchFamily="18" charset="0"/>
              </a:rPr>
              <a:t>) testing checks how well the application under test has been Localized into a particular target language.</a:t>
            </a:r>
          </a:p>
          <a:p>
            <a:pPr marL="82296" indent="0" algn="just">
              <a:buFont typeface="Wingdings 2"/>
              <a:buNone/>
            </a:pPr>
            <a:endParaRPr lang="ru-RU" sz="2000" dirty="0">
              <a:latin typeface="Times New Roman" pitchFamily="18" charset="0"/>
              <a:cs typeface="Times New Roman" pitchFamily="18" charset="0"/>
            </a:endParaRPr>
          </a:p>
        </p:txBody>
      </p:sp>
      <p:pic>
        <p:nvPicPr>
          <p:cNvPr id="11" name="Picture 2" descr="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2765" y="2770527"/>
            <a:ext cx="3816424"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785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Title 1"/>
          <p:cNvSpPr txBox="1">
            <a:spLocks/>
          </p:cNvSpPr>
          <p:nvPr/>
        </p:nvSpPr>
        <p:spPr>
          <a:xfrm>
            <a:off x="293631" y="881062"/>
            <a:ext cx="11770990" cy="571500"/>
          </a:xfrm>
          <a:prstGeom prst="rect">
            <a:avLst/>
          </a:prstGeom>
        </p:spPr>
        <p:txBody>
          <a:bodyPr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solidFill>
                  <a:srgbClr val="401D06"/>
                </a:solidFill>
                <a:latin typeface="Times New Roman" panose="02020603050405020304" pitchFamily="18" charset="0"/>
                <a:cs typeface="Times New Roman" panose="02020603050405020304" pitchFamily="18" charset="0"/>
              </a:rPr>
              <a:t>Internationalization testing</a:t>
            </a:r>
            <a:endParaRPr lang="en-US" dirty="0">
              <a:solidFill>
                <a:srgbClr val="401D06"/>
              </a:solidFill>
            </a:endParaRPr>
          </a:p>
        </p:txBody>
      </p:sp>
      <p:sp>
        <p:nvSpPr>
          <p:cNvPr id="6" name="Rectangle 3"/>
          <p:cNvSpPr/>
          <p:nvPr/>
        </p:nvSpPr>
        <p:spPr>
          <a:xfrm>
            <a:off x="220909" y="2638493"/>
            <a:ext cx="11598052" cy="707886"/>
          </a:xfrm>
          <a:prstGeom prst="rect">
            <a:avLst/>
          </a:prstGeom>
        </p:spPr>
        <p:txBody>
          <a:bodyPr wrap="square">
            <a:spAutoFit/>
          </a:bodyPr>
          <a:lstStyle/>
          <a:p>
            <a:pPr marL="82296" indent="0" algn="just">
              <a:buNone/>
            </a:pPr>
            <a:r>
              <a:rPr lang="en-US" sz="2000" b="1" dirty="0">
                <a:latin typeface="Times New Roman" pitchFamily="18" charset="0"/>
                <a:cs typeface="Times New Roman" pitchFamily="18" charset="0"/>
              </a:rPr>
              <a:t>Internationalization</a:t>
            </a: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I18N</a:t>
            </a:r>
            <a:r>
              <a:rPr lang="en-US" sz="2000" dirty="0">
                <a:latin typeface="Times New Roman" pitchFamily="18" charset="0"/>
                <a:cs typeface="Times New Roman" pitchFamily="18" charset="0"/>
              </a:rPr>
              <a:t>) testing checks if </a:t>
            </a:r>
            <a:r>
              <a:rPr lang="en-US" sz="2000" i="1" dirty="0">
                <a:latin typeface="Times New Roman" pitchFamily="18" charset="0"/>
                <a:cs typeface="Times New Roman" pitchFamily="18" charset="0"/>
              </a:rPr>
              <a:t>all data/time/number/currency formats</a:t>
            </a:r>
            <a:r>
              <a:rPr lang="en-US" sz="2000" dirty="0">
                <a:latin typeface="Times New Roman" pitchFamily="18" charset="0"/>
                <a:cs typeface="Times New Roman" pitchFamily="18" charset="0"/>
              </a:rPr>
              <a:t> are displayed according to selected locale and if all language specific characters are displayed.</a:t>
            </a:r>
            <a:endParaRPr lang="uk-UA" sz="2000" dirty="0">
              <a:latin typeface="Times New Roman" pitchFamily="18" charset="0"/>
              <a:cs typeface="Times New Roman" pitchFamily="18" charset="0"/>
            </a:endParaRPr>
          </a:p>
        </p:txBody>
      </p:sp>
      <p:sp>
        <p:nvSpPr>
          <p:cNvPr id="7" name="Rectangle 4"/>
          <p:cNvSpPr/>
          <p:nvPr/>
        </p:nvSpPr>
        <p:spPr>
          <a:xfrm>
            <a:off x="3679743" y="4732385"/>
            <a:ext cx="8139218" cy="1015663"/>
          </a:xfrm>
          <a:prstGeom prst="rect">
            <a:avLst/>
          </a:prstGeom>
        </p:spPr>
        <p:txBody>
          <a:bodyPr wrap="square">
            <a:spAutoFit/>
          </a:bodyPr>
          <a:lstStyle/>
          <a:p>
            <a:pPr algn="just"/>
            <a:r>
              <a:rPr lang="en-US" sz="2000" b="1" dirty="0">
                <a:latin typeface="Times New Roman" panose="02020603050405020304" pitchFamily="18" charset="0"/>
                <a:ea typeface="Segoe UI" panose="020B0502040204020203" pitchFamily="34" charset="0"/>
                <a:cs typeface="Times New Roman" panose="02020603050405020304" pitchFamily="18" charset="0"/>
              </a:rPr>
              <a:t>Task: </a:t>
            </a:r>
          </a:p>
          <a:p>
            <a:pPr algn="just"/>
            <a:r>
              <a:rPr lang="en-US" sz="2000" dirty="0">
                <a:latin typeface="Times New Roman" panose="02020603050405020304" pitchFamily="18" charset="0"/>
                <a:ea typeface="Segoe UI" panose="020B0502040204020203" pitchFamily="34" charset="0"/>
                <a:cs typeface="Times New Roman" panose="02020603050405020304" pitchFamily="18" charset="0"/>
              </a:rPr>
              <a:t>Verify that list of users with German special characters (e.g.: “ü”, “ß” </a:t>
            </a:r>
            <a:r>
              <a:rPr lang="en-US" sz="2000" dirty="0" err="1">
                <a:latin typeface="Times New Roman" panose="02020603050405020304" pitchFamily="18" charset="0"/>
                <a:ea typeface="Segoe UI" panose="020B0502040204020203" pitchFamily="34" charset="0"/>
                <a:cs typeface="Times New Roman" panose="02020603050405020304" pitchFamily="18" charset="0"/>
              </a:rPr>
              <a:t>etc</a:t>
            </a:r>
            <a:r>
              <a:rPr lang="en-US" sz="2000" dirty="0">
                <a:latin typeface="Times New Roman" panose="02020603050405020304" pitchFamily="18" charset="0"/>
                <a:ea typeface="Segoe UI" panose="020B0502040204020203" pitchFamily="34" charset="0"/>
                <a:cs typeface="Times New Roman" panose="02020603050405020304" pitchFamily="18" charset="0"/>
              </a:rPr>
              <a:t>) in names are sorted correctly by ‘First Name’ column</a:t>
            </a:r>
            <a:endParaRPr lang="en-US" sz="2000" b="1" dirty="0">
              <a:latin typeface="Times New Roman" panose="02020603050405020304" pitchFamily="18" charset="0"/>
              <a:ea typeface="Segoe UI" panose="020B0502040204020203" pitchFamily="34" charset="0"/>
              <a:cs typeface="Times New Roman" panose="02020603050405020304" pitchFamily="18" charset="0"/>
            </a:endParaRPr>
          </a:p>
        </p:txBody>
      </p:sp>
    </p:spTree>
    <p:extLst>
      <p:ext uri="{BB962C8B-B14F-4D97-AF65-F5344CB8AC3E}">
        <p14:creationId xmlns:p14="http://schemas.microsoft.com/office/powerpoint/2010/main" val="3572603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Title 1"/>
          <p:cNvSpPr txBox="1">
            <a:spLocks/>
          </p:cNvSpPr>
          <p:nvPr/>
        </p:nvSpPr>
        <p:spPr>
          <a:xfrm>
            <a:off x="2631041" y="446693"/>
            <a:ext cx="7498080" cy="966877"/>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401D06"/>
                </a:solidFill>
                <a:latin typeface="Times New Roman" panose="02020603050405020304" pitchFamily="18" charset="0"/>
                <a:cs typeface="Times New Roman" panose="02020603050405020304" pitchFamily="18" charset="0"/>
              </a:rPr>
              <a:t>Testing types</a:t>
            </a:r>
          </a:p>
        </p:txBody>
      </p:sp>
      <p:graphicFrame>
        <p:nvGraphicFramePr>
          <p:cNvPr id="6" name="Content Placeholder 3"/>
          <p:cNvGraphicFramePr>
            <a:graphicFrameLocks/>
          </p:cNvGraphicFramePr>
          <p:nvPr>
            <p:extLst>
              <p:ext uri="{D42A27DB-BD31-4B8C-83A1-F6EECF244321}">
                <p14:modId xmlns:p14="http://schemas.microsoft.com/office/powerpoint/2010/main" val="3410096492"/>
              </p:ext>
            </p:extLst>
          </p:nvPr>
        </p:nvGraphicFramePr>
        <p:xfrm>
          <a:off x="2363071" y="1339579"/>
          <a:ext cx="749935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0921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Заголовок 1"/>
          <p:cNvSpPr txBox="1">
            <a:spLocks/>
          </p:cNvSpPr>
          <p:nvPr/>
        </p:nvSpPr>
        <p:spPr>
          <a:xfrm>
            <a:off x="2345311" y="781097"/>
            <a:ext cx="7498080" cy="691036"/>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401D06"/>
                </a:solidFill>
                <a:latin typeface="Times New Roman" pitchFamily="18" charset="0"/>
                <a:cs typeface="Times New Roman" pitchFamily="18" charset="0"/>
              </a:rPr>
              <a:t> Performance Testing</a:t>
            </a:r>
            <a:endParaRPr lang="uk-UA" sz="4000" dirty="0">
              <a:solidFill>
                <a:srgbClr val="401D06"/>
              </a:solidFill>
              <a:latin typeface="Times New Roman" pitchFamily="18" charset="0"/>
              <a:cs typeface="Times New Roman" pitchFamily="18" charset="0"/>
            </a:endParaRPr>
          </a:p>
        </p:txBody>
      </p:sp>
      <p:sp>
        <p:nvSpPr>
          <p:cNvPr id="6" name="Rectangle 6"/>
          <p:cNvSpPr/>
          <p:nvPr/>
        </p:nvSpPr>
        <p:spPr>
          <a:xfrm>
            <a:off x="0" y="2591320"/>
            <a:ext cx="4503761" cy="1569660"/>
          </a:xfrm>
          <a:prstGeom prst="rect">
            <a:avLst/>
          </a:prstGeom>
        </p:spPr>
        <p:txBody>
          <a:bodyPr wrap="square">
            <a:spAutoFit/>
          </a:bodyPr>
          <a:lstStyle/>
          <a:p>
            <a:pPr algn="just"/>
            <a:r>
              <a:rPr lang="en-US" sz="2400" dirty="0">
                <a:latin typeface="Times New Roman" panose="02020603050405020304" pitchFamily="18" charset="0"/>
                <a:ea typeface="Segoe UI" panose="020B0502040204020203" pitchFamily="34" charset="0"/>
                <a:cs typeface="Times New Roman" panose="02020603050405020304" pitchFamily="18" charset="0"/>
              </a:rPr>
              <a:t>Testing with the intent of determining how efficiently a product handles a variety of events. </a:t>
            </a:r>
          </a:p>
        </p:txBody>
      </p:sp>
      <p:graphicFrame>
        <p:nvGraphicFramePr>
          <p:cNvPr id="7" name="Diagram 8"/>
          <p:cNvGraphicFramePr/>
          <p:nvPr>
            <p:extLst>
              <p:ext uri="{D42A27DB-BD31-4B8C-83A1-F6EECF244321}">
                <p14:modId xmlns:p14="http://schemas.microsoft.com/office/powerpoint/2010/main" val="2145721069"/>
              </p:ext>
            </p:extLst>
          </p:nvPr>
        </p:nvGraphicFramePr>
        <p:xfrm>
          <a:off x="6005015" y="2067020"/>
          <a:ext cx="6186983"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2082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Прямоугольник 1"/>
          <p:cNvSpPr/>
          <p:nvPr/>
        </p:nvSpPr>
        <p:spPr>
          <a:xfrm>
            <a:off x="275262" y="718720"/>
            <a:ext cx="11793875" cy="2677656"/>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Criteria: </a:t>
            </a:r>
            <a:r>
              <a:rPr lang="en-US" sz="2400" dirty="0">
                <a:latin typeface="Times New Roman" panose="02020603050405020304" pitchFamily="18" charset="0"/>
                <a:cs typeface="Times New Roman" panose="02020603050405020304" pitchFamily="18" charset="0"/>
              </a:rPr>
              <a:t>Server should respond in less than 2 sec when up to 100 users access it concurrently. Server should respond in less than 5 sec when up to 300 users access it concurrently.</a:t>
            </a:r>
            <a:endParaRPr lang="en-US" sz="2400" b="1" dirty="0">
              <a:latin typeface="Times New Roman" panose="02020603050405020304" pitchFamily="18" charset="0"/>
              <a:cs typeface="Times New Roman" panose="02020603050405020304" pitchFamily="18" charset="0"/>
            </a:endParaRP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Performance Testing Procedure: </a:t>
            </a:r>
            <a:r>
              <a:rPr lang="en-US" sz="2400" dirty="0">
                <a:latin typeface="Times New Roman" panose="02020603050405020304" pitchFamily="18" charset="0"/>
                <a:cs typeface="Times New Roman" panose="02020603050405020304" pitchFamily="18" charset="0"/>
              </a:rPr>
              <a:t>emulate different amount of requests to server in range (0; 300), for instance, measure time for 1, 50, 100, 230 and 300 concurrent users.</a:t>
            </a:r>
            <a:endParaRPr lang="en-US" sz="2400" b="1" dirty="0">
              <a:latin typeface="Times New Roman" panose="02020603050405020304" pitchFamily="18" charset="0"/>
              <a:cs typeface="Times New Roman" panose="02020603050405020304" pitchFamily="18" charset="0"/>
            </a:endParaRP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Defect: </a:t>
            </a:r>
            <a:r>
              <a:rPr lang="en-US" sz="2400" dirty="0">
                <a:latin typeface="Times New Roman" panose="02020603050405020304" pitchFamily="18" charset="0"/>
                <a:cs typeface="Times New Roman" panose="02020603050405020304" pitchFamily="18" charset="0"/>
              </a:rPr>
              <a:t>starting from 200 concurrent requests respond time is 10-15 seconds.</a:t>
            </a:r>
          </a:p>
        </p:txBody>
      </p:sp>
      <p:graphicFrame>
        <p:nvGraphicFramePr>
          <p:cNvPr id="6" name="Object 2"/>
          <p:cNvGraphicFramePr>
            <a:graphicFrameLocks noGrp="1" noChangeAspect="1"/>
          </p:cNvGraphicFramePr>
          <p:nvPr>
            <p:extLst>
              <p:ext uri="{D42A27DB-BD31-4B8C-83A1-F6EECF244321}">
                <p14:modId xmlns:p14="http://schemas.microsoft.com/office/powerpoint/2010/main" val="2190338250"/>
              </p:ext>
            </p:extLst>
          </p:nvPr>
        </p:nvGraphicFramePr>
        <p:xfrm>
          <a:off x="8269941" y="4099745"/>
          <a:ext cx="3695700" cy="2019300"/>
        </p:xfrm>
        <a:graphic>
          <a:graphicData uri="http://schemas.openxmlformats.org/presentationml/2006/ole">
            <mc:AlternateContent xmlns:mc="http://schemas.openxmlformats.org/markup-compatibility/2006">
              <mc:Choice xmlns:v="urn:schemas-microsoft-com:vml" Requires="v">
                <p:oleObj name="Visio" r:id="rId3" imgW="3702099" imgH="2027304" progId="">
                  <p:embed/>
                </p:oleObj>
              </mc:Choice>
              <mc:Fallback>
                <p:oleObj name="Visio" r:id="rId3" imgW="3702099" imgH="2027304" progId="">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9941" y="4099745"/>
                        <a:ext cx="3695700" cy="2019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19934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Заголовок 1"/>
          <p:cNvSpPr txBox="1">
            <a:spLocks/>
          </p:cNvSpPr>
          <p:nvPr/>
        </p:nvSpPr>
        <p:spPr>
          <a:xfrm>
            <a:off x="2136305" y="628386"/>
            <a:ext cx="7916089" cy="795391"/>
          </a:xfrm>
          <a:prstGeom prst="rect">
            <a:avLst/>
          </a:prstGeom>
        </p:spPr>
        <p:txBody>
          <a:bodyPr anchor="b">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i="0" u="none" strike="noStrike" kern="1200" cap="none" spc="0" normalizeH="0" baseline="0" noProof="0" dirty="0">
                <a:ln>
                  <a:noFill/>
                </a:ln>
                <a:solidFill>
                  <a:srgbClr val="401D06"/>
                </a:solidFill>
                <a:uLnTx/>
                <a:uFillTx/>
                <a:latin typeface="Times New Roman" pitchFamily="18" charset="0"/>
                <a:ea typeface="+mj-ea"/>
                <a:cs typeface="Times New Roman" pitchFamily="18" charset="0"/>
              </a:rPr>
              <a:t>Load Testing</a:t>
            </a:r>
            <a:endParaRPr kumimoji="0" lang="uk-UA" sz="4000" i="0" u="none" strike="noStrike" kern="1200" cap="none" spc="0" normalizeH="0" baseline="0" noProof="0" dirty="0">
              <a:ln>
                <a:noFill/>
              </a:ln>
              <a:solidFill>
                <a:srgbClr val="401D06"/>
              </a:solidFill>
              <a:uLnTx/>
              <a:uFillTx/>
              <a:latin typeface="Times New Roman" pitchFamily="18" charset="0"/>
              <a:ea typeface="+mj-ea"/>
              <a:cs typeface="Times New Roman" pitchFamily="18" charset="0"/>
            </a:endParaRPr>
          </a:p>
        </p:txBody>
      </p:sp>
      <p:sp>
        <p:nvSpPr>
          <p:cNvPr id="6" name="Rectangle 3"/>
          <p:cNvSpPr txBox="1">
            <a:spLocks noChangeArrowheads="1"/>
          </p:cNvSpPr>
          <p:nvPr/>
        </p:nvSpPr>
        <p:spPr>
          <a:xfrm>
            <a:off x="158993" y="2047389"/>
            <a:ext cx="11870715" cy="1770586"/>
          </a:xfrm>
          <a:prstGeom prst="rect">
            <a:avLst/>
          </a:prstGeom>
          <a:noFill/>
          <a:ln/>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0" indent="0" algn="just">
              <a:lnSpc>
                <a:spcPct val="110000"/>
              </a:lnSpc>
              <a:buFont typeface="Wingdings" pitchFamily="2" charset="2"/>
              <a:buNone/>
            </a:pPr>
            <a:r>
              <a:rPr lang="en-US" sz="1800" b="1" dirty="0">
                <a:latin typeface="Times New Roman" panose="02020603050405020304" pitchFamily="18" charset="0"/>
                <a:cs typeface="Times New Roman" panose="02020603050405020304" pitchFamily="18" charset="0"/>
              </a:rPr>
              <a:t>Load testing</a:t>
            </a:r>
            <a:r>
              <a:rPr lang="en-US" sz="1800" dirty="0">
                <a:latin typeface="Times New Roman" panose="02020603050405020304" pitchFamily="18" charset="0"/>
                <a:cs typeface="Times New Roman" panose="02020603050405020304" pitchFamily="18" charset="0"/>
              </a:rPr>
              <a:t> generally refers to the practice of modeling the expected usage of a software program by simulating multiple users accessing the program's services concurrently. </a:t>
            </a:r>
          </a:p>
          <a:p>
            <a:pPr marL="0" indent="0" algn="just">
              <a:lnSpc>
                <a:spcPct val="110000"/>
              </a:lnSpc>
              <a:buFont typeface="Wingdings" pitchFamily="2" charset="2"/>
              <a:buNone/>
            </a:pPr>
            <a:endParaRPr lang="en-US" sz="1800" dirty="0">
              <a:latin typeface="Times New Roman" panose="02020603050405020304" pitchFamily="18" charset="0"/>
              <a:cs typeface="Times New Roman" panose="02020603050405020304" pitchFamily="18" charset="0"/>
            </a:endParaRPr>
          </a:p>
          <a:p>
            <a:pPr marL="0" indent="0" algn="just">
              <a:lnSpc>
                <a:spcPct val="110000"/>
              </a:lnSpc>
              <a:buFont typeface="Wingdings" pitchFamily="2" charset="2"/>
              <a:buNone/>
            </a:pPr>
            <a:r>
              <a:rPr lang="en-US" sz="1800" dirty="0">
                <a:latin typeface="Times New Roman" panose="02020603050405020304" pitchFamily="18" charset="0"/>
                <a:cs typeface="Times New Roman" panose="02020603050405020304" pitchFamily="18" charset="0"/>
              </a:rPr>
              <a:t>Load testing is subjecting a system to a statistically representative (usually) load.  The two main reasons for using such loads is in support of software reliability testing and in performance testing.</a:t>
            </a:r>
          </a:p>
        </p:txBody>
      </p:sp>
      <p:pic>
        <p:nvPicPr>
          <p:cNvPr id="7" name="Picture 6" descr="http://www.reqtest.com/wp-content/uploads/2012/08/software-effeciency.jpg"/>
          <p:cNvPicPr>
            <a:picLocks noChangeAspect="1" noChangeArrowheads="1"/>
          </p:cNvPicPr>
          <p:nvPr/>
        </p:nvPicPr>
        <p:blipFill>
          <a:blip r:embed="rId3" cstate="print"/>
          <a:srcRect/>
          <a:stretch>
            <a:fillRect/>
          </a:stretch>
        </p:blipFill>
        <p:spPr bwMode="auto">
          <a:xfrm>
            <a:off x="7615488" y="4039737"/>
            <a:ext cx="4392488" cy="2114776"/>
          </a:xfrm>
          <a:prstGeom prst="rect">
            <a:avLst/>
          </a:prstGeom>
          <a:noFill/>
        </p:spPr>
      </p:pic>
    </p:spTree>
    <p:extLst>
      <p:ext uri="{BB962C8B-B14F-4D97-AF65-F5344CB8AC3E}">
        <p14:creationId xmlns:p14="http://schemas.microsoft.com/office/powerpoint/2010/main" val="144340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Rectangle 6"/>
          <p:cNvSpPr txBox="1">
            <a:spLocks noChangeArrowheads="1"/>
          </p:cNvSpPr>
          <p:nvPr/>
        </p:nvSpPr>
        <p:spPr>
          <a:xfrm>
            <a:off x="184510" y="976735"/>
            <a:ext cx="11933138" cy="2952328"/>
          </a:xfrm>
          <a:prstGeom prst="rect">
            <a:avLst/>
          </a:prstGeom>
          <a:noFill/>
          <a:ln/>
        </p:spPr>
        <p:txBody>
          <a:bodyP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0" indent="0">
              <a:buFont typeface="Wingdings" pitchFamily="2" charset="2"/>
              <a:buNone/>
            </a:pPr>
            <a:r>
              <a:rPr lang="en-US" sz="2400" b="1" dirty="0">
                <a:latin typeface="Times New Roman" panose="02020603050405020304" pitchFamily="18" charset="0"/>
                <a:cs typeface="Times New Roman" panose="02020603050405020304" pitchFamily="18" charset="0"/>
              </a:rPr>
              <a:t>Criteria: </a:t>
            </a:r>
            <a:r>
              <a:rPr lang="en-US" sz="2400" dirty="0">
                <a:latin typeface="Times New Roman" panose="02020603050405020304" pitchFamily="18" charset="0"/>
                <a:cs typeface="Times New Roman" panose="02020603050405020304" pitchFamily="18" charset="0"/>
              </a:rPr>
              <a:t>Server should allow up to 500 concurrent connections. </a:t>
            </a:r>
            <a:endParaRPr lang="en-US" sz="2400" b="1" dirty="0">
              <a:latin typeface="Times New Roman" panose="02020603050405020304" pitchFamily="18" charset="0"/>
              <a:cs typeface="Times New Roman" panose="02020603050405020304" pitchFamily="18" charset="0"/>
            </a:endParaRPr>
          </a:p>
          <a:p>
            <a:pPr marL="0" indent="0">
              <a:buFont typeface="Wingdings" pitchFamily="2" charset="2"/>
              <a:buNone/>
            </a:pPr>
            <a:endParaRPr lang="en-US" sz="2400" b="1" dirty="0">
              <a:latin typeface="Times New Roman" panose="02020603050405020304" pitchFamily="18" charset="0"/>
              <a:cs typeface="Times New Roman" panose="02020603050405020304" pitchFamily="18" charset="0"/>
            </a:endParaRPr>
          </a:p>
          <a:p>
            <a:pPr marL="0" indent="0">
              <a:buFont typeface="Wingdings" pitchFamily="2" charset="2"/>
              <a:buNone/>
            </a:pPr>
            <a:r>
              <a:rPr lang="en-US" sz="2400" b="1" dirty="0">
                <a:latin typeface="Times New Roman" panose="02020603050405020304" pitchFamily="18" charset="0"/>
                <a:cs typeface="Times New Roman" panose="02020603050405020304" pitchFamily="18" charset="0"/>
              </a:rPr>
              <a:t>Load Testing Procedure: </a:t>
            </a:r>
            <a:r>
              <a:rPr lang="en-US" sz="2400" dirty="0">
                <a:latin typeface="Times New Roman" panose="02020603050405020304" pitchFamily="18" charset="0"/>
                <a:cs typeface="Times New Roman" panose="02020603050405020304" pitchFamily="18" charset="0"/>
              </a:rPr>
              <a:t>emulate different amount of requests to server close to pick value, for instance, measure time for 400, 450, 500 concurrent users.</a:t>
            </a:r>
            <a:endParaRPr lang="en-US" sz="2400" b="1" dirty="0">
              <a:latin typeface="Times New Roman" panose="02020603050405020304" pitchFamily="18" charset="0"/>
              <a:cs typeface="Times New Roman" panose="02020603050405020304" pitchFamily="18" charset="0"/>
            </a:endParaRPr>
          </a:p>
          <a:p>
            <a:pPr marL="0" indent="0">
              <a:buFont typeface="Wingdings" pitchFamily="2" charset="2"/>
              <a:buNone/>
            </a:pPr>
            <a:endParaRPr lang="en-US" sz="2400" b="1" dirty="0">
              <a:latin typeface="Times New Roman" panose="02020603050405020304" pitchFamily="18" charset="0"/>
              <a:cs typeface="Times New Roman" panose="02020603050405020304" pitchFamily="18" charset="0"/>
            </a:endParaRPr>
          </a:p>
          <a:p>
            <a:pPr marL="0" indent="0">
              <a:buFont typeface="Wingdings" pitchFamily="2" charset="2"/>
              <a:buNone/>
            </a:pPr>
            <a:r>
              <a:rPr lang="en-US" sz="2400" b="1" dirty="0">
                <a:latin typeface="Times New Roman" panose="02020603050405020304" pitchFamily="18" charset="0"/>
                <a:cs typeface="Times New Roman" panose="02020603050405020304" pitchFamily="18" charset="0"/>
              </a:rPr>
              <a:t>Defect: </a:t>
            </a:r>
            <a:r>
              <a:rPr lang="en-US" sz="2400" dirty="0">
                <a:latin typeface="Times New Roman" panose="02020603050405020304" pitchFamily="18" charset="0"/>
                <a:cs typeface="Times New Roman" panose="02020603050405020304" pitchFamily="18" charset="0"/>
              </a:rPr>
              <a:t>Server returns “Request Time Out” starting from 480 concurrent requests.</a:t>
            </a:r>
          </a:p>
        </p:txBody>
      </p:sp>
      <p:graphicFrame>
        <p:nvGraphicFramePr>
          <p:cNvPr id="6" name="Object 2"/>
          <p:cNvGraphicFramePr>
            <a:graphicFrameLocks noGrp="1" noChangeAspect="1"/>
          </p:cNvGraphicFramePr>
          <p:nvPr>
            <p:extLst>
              <p:ext uri="{D42A27DB-BD31-4B8C-83A1-F6EECF244321}">
                <p14:modId xmlns:p14="http://schemas.microsoft.com/office/powerpoint/2010/main" val="735184533"/>
              </p:ext>
            </p:extLst>
          </p:nvPr>
        </p:nvGraphicFramePr>
        <p:xfrm>
          <a:off x="8006686" y="4157663"/>
          <a:ext cx="3695700" cy="2019300"/>
        </p:xfrm>
        <a:graphic>
          <a:graphicData uri="http://schemas.openxmlformats.org/presentationml/2006/ole">
            <mc:AlternateContent xmlns:mc="http://schemas.openxmlformats.org/markup-compatibility/2006">
              <mc:Choice xmlns:v="urn:schemas-microsoft-com:vml" Requires="v">
                <p:oleObj name="Visio" r:id="rId3" imgW="3702099" imgH="2027304" progId="">
                  <p:embed/>
                </p:oleObj>
              </mc:Choice>
              <mc:Fallback>
                <p:oleObj name="Visio" r:id="rId3" imgW="3702099" imgH="2027304" progId="">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6686" y="4157663"/>
                        <a:ext cx="3695700" cy="2019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47732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Заголовок 1"/>
          <p:cNvSpPr txBox="1">
            <a:spLocks/>
          </p:cNvSpPr>
          <p:nvPr/>
        </p:nvSpPr>
        <p:spPr>
          <a:xfrm>
            <a:off x="4028364" y="381517"/>
            <a:ext cx="4135272" cy="995797"/>
          </a:xfrm>
          <a:prstGeom prst="rect">
            <a:avLst/>
          </a:prstGeom>
        </p:spPr>
        <p:txBody>
          <a:bodyPr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F271C">
                    <a:satMod val="130000"/>
                  </a:srgbClr>
                </a:solidFill>
                <a:effectLst/>
                <a:uLnTx/>
                <a:uFillTx/>
                <a:latin typeface="Times New Roman" pitchFamily="18" charset="0"/>
                <a:ea typeface="+mj-ea"/>
                <a:cs typeface="Times New Roman" pitchFamily="18" charset="0"/>
              </a:rPr>
              <a:t>Stress testing</a:t>
            </a:r>
            <a:endParaRPr kumimoji="0" lang="uk-UA" sz="4000" b="0" i="0" u="none" strike="noStrike" kern="1200" cap="none" spc="0" normalizeH="0" baseline="0" noProof="0" dirty="0">
              <a:ln>
                <a:noFill/>
              </a:ln>
              <a:solidFill>
                <a:srgbClr val="4F271C">
                  <a:satMod val="130000"/>
                </a:srgbClr>
              </a:solidFill>
              <a:effectLst/>
              <a:uLnTx/>
              <a:uFillTx/>
              <a:latin typeface="Times New Roman" pitchFamily="18" charset="0"/>
              <a:ea typeface="+mj-ea"/>
              <a:cs typeface="Times New Roman" pitchFamily="18" charset="0"/>
            </a:endParaRPr>
          </a:p>
        </p:txBody>
      </p:sp>
      <p:sp>
        <p:nvSpPr>
          <p:cNvPr id="6" name="Объект 2"/>
          <p:cNvSpPr txBox="1">
            <a:spLocks/>
          </p:cNvSpPr>
          <p:nvPr/>
        </p:nvSpPr>
        <p:spPr>
          <a:xfrm>
            <a:off x="1" y="1707006"/>
            <a:ext cx="12191998" cy="1898496"/>
          </a:xfrm>
          <a:prstGeom prst="rect">
            <a:avLst/>
          </a:prstGeom>
        </p:spPr>
        <p:txBody>
          <a:bodyPr>
            <a:noAutofit/>
          </a:bodyPr>
          <a:lstStyle/>
          <a:p>
            <a:pPr marL="82296" marR="0" lvl="0" indent="0" algn="just" defTabSz="914400" rtl="0" eaLnBrk="1" fontAlgn="auto" latinLnBrk="0" hangingPunct="1">
              <a:lnSpc>
                <a:spcPct val="100000"/>
              </a:lnSpc>
              <a:spcBef>
                <a:spcPts val="600"/>
              </a:spcBef>
              <a:spcAft>
                <a:spcPts val="0"/>
              </a:spcAft>
              <a:buClr>
                <a:srgbClr val="3891A7"/>
              </a:buClr>
              <a:buSzPct val="80000"/>
              <a:buFont typeface="Wingdings 2"/>
              <a:buNone/>
              <a:tabLst/>
              <a:defRPr/>
            </a:pPr>
            <a:r>
              <a:rPr kumimoji="0" lang="en-US" sz="22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Stress testing </a:t>
            </a:r>
            <a:r>
              <a:rPr kumimoji="0" lang="en-US" sz="22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is a form of testing that is used to determine the stability of a given system or entity.</a:t>
            </a:r>
          </a:p>
          <a:p>
            <a:pPr marL="0" marR="0" lvl="0" indent="0" algn="just" defTabSz="914400" rtl="0" eaLnBrk="1" fontAlgn="auto" latinLnBrk="0" hangingPunct="1">
              <a:lnSpc>
                <a:spcPct val="110000"/>
              </a:lnSpc>
              <a:spcBef>
                <a:spcPts val="600"/>
              </a:spcBef>
              <a:spcAft>
                <a:spcPts val="0"/>
              </a:spcAft>
              <a:buClr>
                <a:srgbClr val="3891A7"/>
              </a:buClr>
              <a:buSzPct val="80000"/>
              <a:buFont typeface="Wingdings" pitchFamily="2" charset="2"/>
              <a:buNone/>
              <a:tabLst/>
              <a:defRPr/>
            </a:pPr>
            <a:r>
              <a:rPr kumimoji="0" lang="en-US" sz="22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The idea is to stress a system to the breaking point in order to find bugs that will make that break potentially harmful.</a:t>
            </a:r>
          </a:p>
          <a:p>
            <a:pPr marL="82296" marR="0" lvl="0" indent="0" algn="just" defTabSz="914400" rtl="0" eaLnBrk="1" fontAlgn="auto" latinLnBrk="0" hangingPunct="1">
              <a:lnSpc>
                <a:spcPct val="100000"/>
              </a:lnSpc>
              <a:spcBef>
                <a:spcPts val="600"/>
              </a:spcBef>
              <a:spcAft>
                <a:spcPts val="0"/>
              </a:spcAft>
              <a:buClr>
                <a:srgbClr val="3891A7"/>
              </a:buClr>
              <a:buSzPct val="80000"/>
              <a:buFont typeface="Wingdings 2"/>
              <a:buNone/>
              <a:tabLst/>
              <a:defRPr/>
            </a:pPr>
            <a:endParaRPr kumimoji="0" lang="uk-UA" sz="2200" b="0" i="0" u="none" strike="noStrike" kern="1200" cap="none" spc="0" normalizeH="0" baseline="0" noProof="0" dirty="0">
              <a:ln>
                <a:noFill/>
              </a:ln>
              <a:solidFill>
                <a:sysClr val="windowText" lastClr="000000"/>
              </a:solidFill>
              <a:effectLst/>
              <a:uLnTx/>
              <a:uFillTx/>
              <a:latin typeface="Times New Roman" pitchFamily="18" charset="0"/>
              <a:ea typeface="+mn-ea"/>
              <a:cs typeface="Times New Roman" pitchFamily="18" charset="0"/>
            </a:endParaRPr>
          </a:p>
        </p:txBody>
      </p:sp>
      <p:pic>
        <p:nvPicPr>
          <p:cNvPr id="7" name="Picture 2" descr="http://qainsights.com/wp-content/uploads/2012/10/Load-Testing-and-Stress-Test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190" y="3621821"/>
            <a:ext cx="7968340"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4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37" name="Title 3"/>
          <p:cNvSpPr txBox="1">
            <a:spLocks/>
          </p:cNvSpPr>
          <p:nvPr/>
        </p:nvSpPr>
        <p:spPr>
          <a:xfrm>
            <a:off x="3724085" y="659284"/>
            <a:ext cx="5266984" cy="842392"/>
          </a:xfrm>
          <a:prstGeom prst="rect">
            <a:avLst/>
          </a:prstGeom>
        </p:spPr>
        <p:txBody>
          <a:bodyPr vert="horz" lIns="91440" tIns="45720" rIns="91440" bIns="45720" rtlCol="0" anchor="ctr">
            <a:normAutofit/>
          </a:bodyPr>
          <a:lstStyle>
            <a:lvl1pPr algn="l" defTabSz="0" rtl="0" eaLnBrk="1" latinLnBrk="0" hangingPunct="1">
              <a:spcBef>
                <a:spcPct val="0"/>
              </a:spcBef>
              <a:buNone/>
              <a:defRPr lang="en-US" sz="4000" b="0" kern="1200" baseline="0">
                <a:solidFill>
                  <a:srgbClr val="017EB8"/>
                </a:solidFill>
                <a:latin typeface="Segoe UI" panose="020B0502040204020203" pitchFamily="34" charset="0"/>
                <a:ea typeface="Segoe UI" pitchFamily="34" charset="0"/>
                <a:cs typeface="Segoe UI" pitchFamily="34" charset="0"/>
              </a:defRPr>
            </a:lvl1pPr>
          </a:lstStyle>
          <a:p>
            <a:pPr marL="0" marR="0" lvl="0" indent="0" algn="ctr" defTabSz="0" rtl="0" eaLnBrk="1" fontAlgn="auto" latinLnBrk="0" hangingPunct="1">
              <a:lnSpc>
                <a:spcPct val="100000"/>
              </a:lnSpc>
              <a:spcBef>
                <a:spcPct val="0"/>
              </a:spcBef>
              <a:spcAft>
                <a:spcPts val="0"/>
              </a:spcAft>
              <a:buClrTx/>
              <a:buSzTx/>
              <a:buFontTx/>
              <a:buNone/>
              <a:tabLst/>
              <a:defRPr/>
            </a:pPr>
            <a:r>
              <a:rPr kumimoji="0" lang="en-US" sz="4000" u="none" strike="noStrike" kern="1200" cap="none" spc="0" normalizeH="0" baseline="0" noProof="0" dirty="0">
                <a:ln>
                  <a:noFill/>
                </a:ln>
                <a:solidFill>
                  <a:srgbClr val="542708"/>
                </a:solidFill>
                <a:uLnTx/>
                <a:uFillTx/>
                <a:latin typeface="Times New Roman" panose="02020603050405020304" pitchFamily="18" charset="0"/>
                <a:cs typeface="Times New Roman" panose="02020603050405020304" pitchFamily="18" charset="0"/>
              </a:rPr>
              <a:t>Test Types</a:t>
            </a:r>
          </a:p>
        </p:txBody>
      </p:sp>
      <p:sp>
        <p:nvSpPr>
          <p:cNvPr id="39" name="TextBox 38"/>
          <p:cNvSpPr txBox="1"/>
          <p:nvPr/>
        </p:nvSpPr>
        <p:spPr>
          <a:xfrm>
            <a:off x="490093" y="2745315"/>
            <a:ext cx="1662545" cy="400110"/>
          </a:xfrm>
          <a:prstGeom prst="rect">
            <a:avLst/>
          </a:prstGeom>
          <a:noFill/>
        </p:spPr>
        <p:txBody>
          <a:bodyPr wrap="square" rtlCol="0">
            <a:spAutoFit/>
          </a:bodyPr>
          <a:lstStyle/>
          <a:p>
            <a:r>
              <a:rPr lang="en-US" sz="2000" b="1" dirty="0">
                <a:solidFill>
                  <a:srgbClr val="542708"/>
                </a:solidFill>
                <a:latin typeface="Papyrus" pitchFamily="66" charset="0"/>
              </a:rPr>
              <a:t>Performance</a:t>
            </a:r>
            <a:endParaRPr lang="ru-RU" sz="2000" b="1" dirty="0">
              <a:solidFill>
                <a:srgbClr val="542708"/>
              </a:solidFill>
              <a:latin typeface="Constantia"/>
            </a:endParaRPr>
          </a:p>
        </p:txBody>
      </p:sp>
      <p:sp>
        <p:nvSpPr>
          <p:cNvPr id="40" name="TextBox 39"/>
          <p:cNvSpPr txBox="1"/>
          <p:nvPr/>
        </p:nvSpPr>
        <p:spPr>
          <a:xfrm>
            <a:off x="3052075" y="3334540"/>
            <a:ext cx="1662545" cy="369332"/>
          </a:xfrm>
          <a:prstGeom prst="rect">
            <a:avLst/>
          </a:prstGeom>
          <a:noFill/>
        </p:spPr>
        <p:txBody>
          <a:bodyPr wrap="square" rtlCol="0">
            <a:spAutoFit/>
          </a:bodyPr>
          <a:lstStyle/>
          <a:p>
            <a:r>
              <a:rPr lang="en-US" b="1" dirty="0">
                <a:solidFill>
                  <a:srgbClr val="542708"/>
                </a:solidFill>
                <a:latin typeface="Batang" pitchFamily="18" charset="-127"/>
                <a:ea typeface="Batang" pitchFamily="18" charset="-127"/>
              </a:rPr>
              <a:t>Compatibility</a:t>
            </a:r>
            <a:endParaRPr lang="ru-RU" b="1" dirty="0">
              <a:solidFill>
                <a:srgbClr val="542708"/>
              </a:solidFill>
              <a:latin typeface="Batang" pitchFamily="18" charset="-127"/>
              <a:ea typeface="Batang" pitchFamily="18" charset="-127"/>
            </a:endParaRPr>
          </a:p>
        </p:txBody>
      </p:sp>
      <p:sp>
        <p:nvSpPr>
          <p:cNvPr id="41" name="Прямоугольник 25"/>
          <p:cNvSpPr/>
          <p:nvPr/>
        </p:nvSpPr>
        <p:spPr>
          <a:xfrm>
            <a:off x="1373947" y="3640800"/>
            <a:ext cx="1430812" cy="369332"/>
          </a:xfrm>
          <a:prstGeom prst="rect">
            <a:avLst/>
          </a:prstGeom>
        </p:spPr>
        <p:txBody>
          <a:bodyPr wrap="square">
            <a:spAutoFit/>
          </a:bodyPr>
          <a:lstStyle/>
          <a:p>
            <a:r>
              <a:rPr lang="en-US" b="1" dirty="0">
                <a:solidFill>
                  <a:srgbClr val="542708"/>
                </a:solidFill>
                <a:latin typeface="Batang" pitchFamily="18" charset="-127"/>
                <a:ea typeface="Batang" pitchFamily="18" charset="-127"/>
              </a:rPr>
              <a:t>Recovery </a:t>
            </a:r>
            <a:endParaRPr lang="ru-RU" b="1" dirty="0">
              <a:solidFill>
                <a:srgbClr val="542708"/>
              </a:solidFill>
              <a:latin typeface="Batang" pitchFamily="18" charset="-127"/>
              <a:ea typeface="Batang" pitchFamily="18" charset="-127"/>
            </a:endParaRPr>
          </a:p>
        </p:txBody>
      </p:sp>
      <p:sp>
        <p:nvSpPr>
          <p:cNvPr id="42" name="Прямоугольник 35"/>
          <p:cNvSpPr/>
          <p:nvPr/>
        </p:nvSpPr>
        <p:spPr>
          <a:xfrm>
            <a:off x="2977611" y="5460813"/>
            <a:ext cx="1338828" cy="369332"/>
          </a:xfrm>
          <a:prstGeom prst="rect">
            <a:avLst/>
          </a:prstGeom>
        </p:spPr>
        <p:txBody>
          <a:bodyPr wrap="none">
            <a:spAutoFit/>
          </a:bodyPr>
          <a:lstStyle/>
          <a:p>
            <a:r>
              <a:rPr lang="en-US" dirty="0">
                <a:solidFill>
                  <a:srgbClr val="542708"/>
                </a:solidFill>
                <a:latin typeface="Lucida Handwriting" pitchFamily="66" charset="0"/>
              </a:rPr>
              <a:t>Localization </a:t>
            </a:r>
            <a:endParaRPr lang="ru-RU" dirty="0">
              <a:solidFill>
                <a:srgbClr val="542708"/>
              </a:solidFill>
              <a:latin typeface="Constantia"/>
            </a:endParaRPr>
          </a:p>
        </p:txBody>
      </p:sp>
      <p:sp>
        <p:nvSpPr>
          <p:cNvPr id="44" name="TextBox 43"/>
          <p:cNvSpPr txBox="1"/>
          <p:nvPr/>
        </p:nvSpPr>
        <p:spPr>
          <a:xfrm>
            <a:off x="2348085" y="4376565"/>
            <a:ext cx="1636222" cy="400110"/>
          </a:xfrm>
          <a:prstGeom prst="rect">
            <a:avLst/>
          </a:prstGeom>
          <a:noFill/>
        </p:spPr>
        <p:txBody>
          <a:bodyPr wrap="square" rtlCol="0">
            <a:spAutoFit/>
          </a:bodyPr>
          <a:lstStyle/>
          <a:p>
            <a:r>
              <a:rPr lang="en-US" sz="2000" b="1" dirty="0">
                <a:solidFill>
                  <a:srgbClr val="542708"/>
                </a:solidFill>
                <a:latin typeface="Papyrus" pitchFamily="66" charset="0"/>
              </a:rPr>
              <a:t>Regression</a:t>
            </a:r>
            <a:endParaRPr lang="ru-RU" sz="2000" b="1" dirty="0">
              <a:solidFill>
                <a:srgbClr val="542708"/>
              </a:solidFill>
              <a:latin typeface="Constantia"/>
            </a:endParaRPr>
          </a:p>
        </p:txBody>
      </p:sp>
      <p:sp>
        <p:nvSpPr>
          <p:cNvPr id="47" name="TextBox 46"/>
          <p:cNvSpPr txBox="1"/>
          <p:nvPr/>
        </p:nvSpPr>
        <p:spPr>
          <a:xfrm>
            <a:off x="2766078" y="2634555"/>
            <a:ext cx="1413163" cy="369332"/>
          </a:xfrm>
          <a:prstGeom prst="rect">
            <a:avLst/>
          </a:prstGeom>
          <a:noFill/>
        </p:spPr>
        <p:txBody>
          <a:bodyPr wrap="square" rtlCol="0">
            <a:spAutoFit/>
          </a:bodyPr>
          <a:lstStyle/>
          <a:p>
            <a:r>
              <a:rPr lang="en-US" b="1" dirty="0">
                <a:solidFill>
                  <a:srgbClr val="542708"/>
                </a:solidFill>
                <a:latin typeface="Batang" pitchFamily="18" charset="-127"/>
                <a:ea typeface="Batang" pitchFamily="18" charset="-127"/>
              </a:rPr>
              <a:t>System</a:t>
            </a:r>
            <a:endParaRPr lang="ru-RU" b="1" dirty="0">
              <a:solidFill>
                <a:srgbClr val="542708"/>
              </a:solidFill>
              <a:latin typeface="Batang" pitchFamily="18" charset="-127"/>
              <a:ea typeface="Batang" pitchFamily="18" charset="-127"/>
            </a:endParaRPr>
          </a:p>
        </p:txBody>
      </p:sp>
      <p:sp>
        <p:nvSpPr>
          <p:cNvPr id="48" name="TextBox 47"/>
          <p:cNvSpPr txBox="1"/>
          <p:nvPr/>
        </p:nvSpPr>
        <p:spPr>
          <a:xfrm>
            <a:off x="7938231" y="4121476"/>
            <a:ext cx="1413164" cy="400110"/>
          </a:xfrm>
          <a:prstGeom prst="rect">
            <a:avLst/>
          </a:prstGeom>
          <a:noFill/>
        </p:spPr>
        <p:txBody>
          <a:bodyPr wrap="square" rtlCol="0">
            <a:spAutoFit/>
          </a:bodyPr>
          <a:lstStyle/>
          <a:p>
            <a:r>
              <a:rPr lang="en-US" sz="2000" b="1" dirty="0">
                <a:solidFill>
                  <a:srgbClr val="542708"/>
                </a:solidFill>
                <a:latin typeface="Papyrus" pitchFamily="66" charset="0"/>
              </a:rPr>
              <a:t>Functional</a:t>
            </a:r>
            <a:endParaRPr lang="ru-RU" sz="2000" b="1" dirty="0">
              <a:solidFill>
                <a:srgbClr val="542708"/>
              </a:solidFill>
              <a:latin typeface="Constantia"/>
            </a:endParaRPr>
          </a:p>
        </p:txBody>
      </p:sp>
      <p:sp>
        <p:nvSpPr>
          <p:cNvPr id="49" name="Прямоугольник 31"/>
          <p:cNvSpPr/>
          <p:nvPr/>
        </p:nvSpPr>
        <p:spPr>
          <a:xfrm>
            <a:off x="5269234" y="3313867"/>
            <a:ext cx="1289135" cy="369332"/>
          </a:xfrm>
          <a:prstGeom prst="rect">
            <a:avLst/>
          </a:prstGeom>
        </p:spPr>
        <p:txBody>
          <a:bodyPr wrap="none">
            <a:spAutoFit/>
          </a:bodyPr>
          <a:lstStyle/>
          <a:p>
            <a:r>
              <a:rPr lang="en-US" dirty="0">
                <a:solidFill>
                  <a:srgbClr val="542708"/>
                </a:solidFill>
                <a:latin typeface="Lucida Handwriting" pitchFamily="66" charset="0"/>
              </a:rPr>
              <a:t>Exploratory </a:t>
            </a:r>
            <a:endParaRPr lang="ru-RU" dirty="0">
              <a:solidFill>
                <a:srgbClr val="542708"/>
              </a:solidFill>
              <a:latin typeface="Constantia"/>
            </a:endParaRPr>
          </a:p>
        </p:txBody>
      </p:sp>
      <p:sp>
        <p:nvSpPr>
          <p:cNvPr id="50" name="TextBox 49"/>
          <p:cNvSpPr txBox="1"/>
          <p:nvPr/>
        </p:nvSpPr>
        <p:spPr>
          <a:xfrm>
            <a:off x="4148563" y="4337080"/>
            <a:ext cx="1413163" cy="369332"/>
          </a:xfrm>
          <a:prstGeom prst="rect">
            <a:avLst/>
          </a:prstGeom>
          <a:noFill/>
        </p:spPr>
        <p:txBody>
          <a:bodyPr wrap="square" rtlCol="0">
            <a:spAutoFit/>
          </a:bodyPr>
          <a:lstStyle/>
          <a:p>
            <a:r>
              <a:rPr lang="en-US" b="1" dirty="0">
                <a:solidFill>
                  <a:srgbClr val="542708"/>
                </a:solidFill>
                <a:latin typeface="Batang" pitchFamily="18" charset="-127"/>
                <a:ea typeface="Batang" pitchFamily="18" charset="-127"/>
              </a:rPr>
              <a:t>Smoke</a:t>
            </a:r>
            <a:endParaRPr lang="ru-RU" b="1" dirty="0">
              <a:solidFill>
                <a:srgbClr val="542708"/>
              </a:solidFill>
              <a:latin typeface="Batang" pitchFamily="18" charset="-127"/>
              <a:ea typeface="Batang" pitchFamily="18" charset="-127"/>
            </a:endParaRPr>
          </a:p>
        </p:txBody>
      </p:sp>
      <p:sp>
        <p:nvSpPr>
          <p:cNvPr id="51" name="Прямоугольник 29"/>
          <p:cNvSpPr/>
          <p:nvPr/>
        </p:nvSpPr>
        <p:spPr>
          <a:xfrm>
            <a:off x="6828157" y="5221525"/>
            <a:ext cx="1988656" cy="400110"/>
          </a:xfrm>
          <a:prstGeom prst="rect">
            <a:avLst/>
          </a:prstGeom>
        </p:spPr>
        <p:txBody>
          <a:bodyPr wrap="square">
            <a:spAutoFit/>
          </a:bodyPr>
          <a:lstStyle/>
          <a:p>
            <a:r>
              <a:rPr lang="en-US" sz="2000" b="1" dirty="0">
                <a:solidFill>
                  <a:srgbClr val="542708"/>
                </a:solidFill>
                <a:latin typeface="Papyrus" pitchFamily="66" charset="0"/>
              </a:rPr>
              <a:t>Confirmation </a:t>
            </a:r>
            <a:endParaRPr lang="ru-RU" sz="2000" b="1" dirty="0">
              <a:solidFill>
                <a:srgbClr val="542708"/>
              </a:solidFill>
              <a:latin typeface="Constantia"/>
            </a:endParaRPr>
          </a:p>
        </p:txBody>
      </p:sp>
      <p:sp>
        <p:nvSpPr>
          <p:cNvPr id="52" name="Прямоугольник 22"/>
          <p:cNvSpPr/>
          <p:nvPr/>
        </p:nvSpPr>
        <p:spPr>
          <a:xfrm>
            <a:off x="5516138" y="4364717"/>
            <a:ext cx="2093580" cy="400110"/>
          </a:xfrm>
          <a:prstGeom prst="rect">
            <a:avLst/>
          </a:prstGeom>
        </p:spPr>
        <p:txBody>
          <a:bodyPr wrap="square">
            <a:spAutoFit/>
          </a:bodyPr>
          <a:lstStyle/>
          <a:p>
            <a:r>
              <a:rPr lang="en-US" sz="2000" b="1" dirty="0">
                <a:solidFill>
                  <a:srgbClr val="542708"/>
                </a:solidFill>
                <a:latin typeface="Papyrus" pitchFamily="66" charset="0"/>
              </a:rPr>
              <a:t>Install/uninstall </a:t>
            </a:r>
            <a:endParaRPr lang="ru-RU" sz="2000" b="1" dirty="0">
              <a:solidFill>
                <a:srgbClr val="542708"/>
              </a:solidFill>
              <a:latin typeface="Constantia"/>
            </a:endParaRPr>
          </a:p>
        </p:txBody>
      </p:sp>
      <p:sp>
        <p:nvSpPr>
          <p:cNvPr id="53" name="Прямоугольник 36"/>
          <p:cNvSpPr/>
          <p:nvPr/>
        </p:nvSpPr>
        <p:spPr>
          <a:xfrm>
            <a:off x="9428516" y="5260272"/>
            <a:ext cx="1083951" cy="369332"/>
          </a:xfrm>
          <a:prstGeom prst="rect">
            <a:avLst/>
          </a:prstGeom>
        </p:spPr>
        <p:txBody>
          <a:bodyPr wrap="none">
            <a:spAutoFit/>
          </a:bodyPr>
          <a:lstStyle/>
          <a:p>
            <a:r>
              <a:rPr lang="en-US" dirty="0">
                <a:solidFill>
                  <a:srgbClr val="542708"/>
                </a:solidFill>
                <a:latin typeface="Lucida Handwriting" pitchFamily="66" charset="0"/>
              </a:rPr>
              <a:t>Negative </a:t>
            </a:r>
            <a:endParaRPr lang="ru-RU" dirty="0">
              <a:solidFill>
                <a:srgbClr val="542708"/>
              </a:solidFill>
              <a:latin typeface="Constantia"/>
            </a:endParaRPr>
          </a:p>
        </p:txBody>
      </p:sp>
      <p:sp>
        <p:nvSpPr>
          <p:cNvPr id="57" name="TextBox 56"/>
          <p:cNvSpPr txBox="1"/>
          <p:nvPr/>
        </p:nvSpPr>
        <p:spPr>
          <a:xfrm>
            <a:off x="10165396" y="2566560"/>
            <a:ext cx="1413163" cy="369332"/>
          </a:xfrm>
          <a:prstGeom prst="rect">
            <a:avLst/>
          </a:prstGeom>
          <a:noFill/>
        </p:spPr>
        <p:txBody>
          <a:bodyPr wrap="square" rtlCol="0">
            <a:spAutoFit/>
          </a:bodyPr>
          <a:lstStyle/>
          <a:p>
            <a:r>
              <a:rPr lang="en-US" b="1" dirty="0">
                <a:solidFill>
                  <a:srgbClr val="542708"/>
                </a:solidFill>
                <a:latin typeface="Batang" pitchFamily="18" charset="-127"/>
                <a:ea typeface="Batang" pitchFamily="18" charset="-127"/>
              </a:rPr>
              <a:t>Integration</a:t>
            </a:r>
            <a:endParaRPr lang="ru-RU" b="1" dirty="0">
              <a:solidFill>
                <a:srgbClr val="542708"/>
              </a:solidFill>
              <a:latin typeface="Batang" pitchFamily="18" charset="-127"/>
              <a:ea typeface="Batang" pitchFamily="18" charset="-127"/>
            </a:endParaRPr>
          </a:p>
        </p:txBody>
      </p:sp>
      <p:sp>
        <p:nvSpPr>
          <p:cNvPr id="58" name="TextBox 57"/>
          <p:cNvSpPr txBox="1"/>
          <p:nvPr/>
        </p:nvSpPr>
        <p:spPr>
          <a:xfrm>
            <a:off x="7474235" y="3334540"/>
            <a:ext cx="997526" cy="369332"/>
          </a:xfrm>
          <a:prstGeom prst="rect">
            <a:avLst/>
          </a:prstGeom>
          <a:noFill/>
        </p:spPr>
        <p:txBody>
          <a:bodyPr wrap="square" rtlCol="0">
            <a:spAutoFit/>
          </a:bodyPr>
          <a:lstStyle/>
          <a:p>
            <a:r>
              <a:rPr lang="en-US" b="1" dirty="0">
                <a:solidFill>
                  <a:srgbClr val="542708"/>
                </a:solidFill>
                <a:latin typeface="Batang" pitchFamily="18" charset="-127"/>
                <a:ea typeface="Batang" pitchFamily="18" charset="-127"/>
              </a:rPr>
              <a:t>Unit</a:t>
            </a:r>
            <a:endParaRPr lang="ru-RU" b="1" dirty="0">
              <a:solidFill>
                <a:srgbClr val="542708"/>
              </a:solidFill>
              <a:latin typeface="Batang" pitchFamily="18" charset="-127"/>
              <a:ea typeface="Batang" pitchFamily="18" charset="-127"/>
            </a:endParaRPr>
          </a:p>
        </p:txBody>
      </p:sp>
      <p:sp>
        <p:nvSpPr>
          <p:cNvPr id="59" name="Прямоугольник 46"/>
          <p:cNvSpPr/>
          <p:nvPr/>
        </p:nvSpPr>
        <p:spPr>
          <a:xfrm>
            <a:off x="10095258" y="3923107"/>
            <a:ext cx="1035598" cy="369332"/>
          </a:xfrm>
          <a:prstGeom prst="rect">
            <a:avLst/>
          </a:prstGeom>
        </p:spPr>
        <p:txBody>
          <a:bodyPr wrap="square">
            <a:spAutoFit/>
          </a:bodyPr>
          <a:lstStyle/>
          <a:p>
            <a:r>
              <a:rPr lang="en-US" b="1" dirty="0">
                <a:solidFill>
                  <a:srgbClr val="542708"/>
                </a:solidFill>
                <a:latin typeface="Batang" pitchFamily="18" charset="-127"/>
                <a:ea typeface="Batang" pitchFamily="18" charset="-127"/>
              </a:rPr>
              <a:t>Sanity </a:t>
            </a:r>
            <a:endParaRPr lang="ru-RU" b="1" dirty="0">
              <a:solidFill>
                <a:srgbClr val="542708"/>
              </a:solidFill>
              <a:latin typeface="Batang" pitchFamily="18" charset="-127"/>
              <a:ea typeface="Batang" pitchFamily="18" charset="-127"/>
            </a:endParaRPr>
          </a:p>
        </p:txBody>
      </p:sp>
      <p:sp>
        <p:nvSpPr>
          <p:cNvPr id="61" name="TextBox 60"/>
          <p:cNvSpPr txBox="1"/>
          <p:nvPr/>
        </p:nvSpPr>
        <p:spPr>
          <a:xfrm>
            <a:off x="9275154" y="3334540"/>
            <a:ext cx="1780484" cy="369332"/>
          </a:xfrm>
          <a:prstGeom prst="rect">
            <a:avLst/>
          </a:prstGeom>
          <a:noFill/>
        </p:spPr>
        <p:txBody>
          <a:bodyPr wrap="square" rtlCol="0">
            <a:spAutoFit/>
          </a:bodyPr>
          <a:lstStyle/>
          <a:p>
            <a:r>
              <a:rPr lang="en-US" dirty="0">
                <a:solidFill>
                  <a:srgbClr val="542708"/>
                </a:solidFill>
                <a:latin typeface="Lucida Handwriting" pitchFamily="66" charset="0"/>
              </a:rPr>
              <a:t>White Box</a:t>
            </a:r>
            <a:endParaRPr lang="ru-RU" dirty="0">
              <a:solidFill>
                <a:srgbClr val="542708"/>
              </a:solidFill>
              <a:latin typeface="Constantia"/>
            </a:endParaRPr>
          </a:p>
        </p:txBody>
      </p:sp>
      <p:sp>
        <p:nvSpPr>
          <p:cNvPr id="62" name="Прямоугольник 27"/>
          <p:cNvSpPr/>
          <p:nvPr/>
        </p:nvSpPr>
        <p:spPr>
          <a:xfrm>
            <a:off x="8077765" y="2569241"/>
            <a:ext cx="836244" cy="369332"/>
          </a:xfrm>
          <a:prstGeom prst="rect">
            <a:avLst/>
          </a:prstGeom>
        </p:spPr>
        <p:txBody>
          <a:bodyPr wrap="square">
            <a:spAutoFit/>
          </a:bodyPr>
          <a:lstStyle/>
          <a:p>
            <a:r>
              <a:rPr lang="en-US" b="1" dirty="0">
                <a:solidFill>
                  <a:srgbClr val="542708"/>
                </a:solidFill>
                <a:latin typeface="Batang" pitchFamily="18" charset="-127"/>
                <a:ea typeface="Batang" pitchFamily="18" charset="-127"/>
              </a:rPr>
              <a:t>Beta </a:t>
            </a:r>
            <a:endParaRPr lang="ru-RU" b="1" dirty="0">
              <a:solidFill>
                <a:srgbClr val="542708"/>
              </a:solidFill>
              <a:latin typeface="Batang" pitchFamily="18" charset="-127"/>
              <a:ea typeface="Batang" pitchFamily="18" charset="-127"/>
            </a:endParaRPr>
          </a:p>
        </p:txBody>
      </p:sp>
      <p:sp>
        <p:nvSpPr>
          <p:cNvPr id="63" name="Прямоугольник 33"/>
          <p:cNvSpPr/>
          <p:nvPr/>
        </p:nvSpPr>
        <p:spPr>
          <a:xfrm>
            <a:off x="5389712" y="2634555"/>
            <a:ext cx="750555" cy="369332"/>
          </a:xfrm>
          <a:prstGeom prst="rect">
            <a:avLst/>
          </a:prstGeom>
        </p:spPr>
        <p:txBody>
          <a:bodyPr wrap="square">
            <a:spAutoFit/>
          </a:bodyPr>
          <a:lstStyle/>
          <a:p>
            <a:r>
              <a:rPr lang="en-US" b="1" dirty="0">
                <a:solidFill>
                  <a:srgbClr val="542708"/>
                </a:solidFill>
                <a:latin typeface="Batang" pitchFamily="18" charset="-127"/>
                <a:ea typeface="Batang" pitchFamily="18" charset="-127"/>
              </a:rPr>
              <a:t>GUI </a:t>
            </a:r>
            <a:endParaRPr lang="ru-RU" b="1" dirty="0">
              <a:solidFill>
                <a:srgbClr val="542708"/>
              </a:solidFill>
              <a:latin typeface="Batang" pitchFamily="18" charset="-127"/>
              <a:ea typeface="Batang" pitchFamily="18" charset="-127"/>
            </a:endParaRPr>
          </a:p>
        </p:txBody>
      </p:sp>
      <p:sp>
        <p:nvSpPr>
          <p:cNvPr id="64" name="Прямоугольник 21"/>
          <p:cNvSpPr/>
          <p:nvPr/>
        </p:nvSpPr>
        <p:spPr>
          <a:xfrm>
            <a:off x="6357577" y="2419018"/>
            <a:ext cx="1353867" cy="369332"/>
          </a:xfrm>
          <a:prstGeom prst="rect">
            <a:avLst/>
          </a:prstGeom>
        </p:spPr>
        <p:txBody>
          <a:bodyPr wrap="square">
            <a:spAutoFit/>
          </a:bodyPr>
          <a:lstStyle/>
          <a:p>
            <a:r>
              <a:rPr lang="en-US" b="1" dirty="0">
                <a:solidFill>
                  <a:srgbClr val="542708"/>
                </a:solidFill>
                <a:latin typeface="Batang" pitchFamily="18" charset="-127"/>
                <a:ea typeface="Batang" pitchFamily="18" charset="-127"/>
              </a:rPr>
              <a:t>Usability </a:t>
            </a:r>
            <a:endParaRPr lang="ru-RU" b="1" dirty="0">
              <a:solidFill>
                <a:srgbClr val="542708"/>
              </a:solidFill>
              <a:latin typeface="Batang" pitchFamily="18" charset="-127"/>
              <a:ea typeface="Batang" pitchFamily="18" charset="-12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Rectangle 3"/>
          <p:cNvSpPr txBox="1">
            <a:spLocks noChangeArrowheads="1"/>
          </p:cNvSpPr>
          <p:nvPr/>
        </p:nvSpPr>
        <p:spPr>
          <a:xfrm>
            <a:off x="92232" y="1021284"/>
            <a:ext cx="11962579" cy="2608546"/>
          </a:xfrm>
          <a:prstGeom prst="rect">
            <a:avLst/>
          </a:prstGeom>
          <a:noFill/>
          <a:ln/>
        </p:spPr>
        <p:txBody>
          <a:bodyP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0" indent="0" algn="just">
              <a:buFont typeface="Wingdings" pitchFamily="2" charset="2"/>
              <a:buNone/>
            </a:pPr>
            <a:r>
              <a:rPr lang="en-US" sz="2400" b="1" dirty="0">
                <a:latin typeface="Times New Roman" panose="02020603050405020304" pitchFamily="18" charset="0"/>
                <a:cs typeface="Times New Roman" panose="02020603050405020304" pitchFamily="18" charset="0"/>
              </a:rPr>
              <a:t>Criteria: </a:t>
            </a:r>
            <a:r>
              <a:rPr lang="en-US" sz="2400" dirty="0">
                <a:latin typeface="Times New Roman" panose="02020603050405020304" pitchFamily="18" charset="0"/>
                <a:cs typeface="Times New Roman" panose="02020603050405020304" pitchFamily="18" charset="0"/>
              </a:rPr>
              <a:t>Server should allow up to 500 concurrent connections. </a:t>
            </a:r>
          </a:p>
          <a:p>
            <a:pPr marL="0" indent="0" algn="just">
              <a:buFont typeface="Wingdings" pitchFamily="2" charset="2"/>
              <a:buNone/>
            </a:pPr>
            <a:endParaRPr lang="en-US" sz="2400" b="1" dirty="0">
              <a:latin typeface="Times New Roman" panose="02020603050405020304" pitchFamily="18" charset="0"/>
              <a:cs typeface="Times New Roman" panose="02020603050405020304" pitchFamily="18" charset="0"/>
            </a:endParaRPr>
          </a:p>
          <a:p>
            <a:pPr marL="0" indent="0" algn="just">
              <a:buFont typeface="Wingdings" pitchFamily="2" charset="2"/>
              <a:buNone/>
            </a:pPr>
            <a:r>
              <a:rPr lang="en-US" sz="2400" b="1" dirty="0">
                <a:latin typeface="Times New Roman" panose="02020603050405020304" pitchFamily="18" charset="0"/>
                <a:cs typeface="Times New Roman" panose="02020603050405020304" pitchFamily="18" charset="0"/>
              </a:rPr>
              <a:t>Stress Testing Procedure: </a:t>
            </a:r>
            <a:r>
              <a:rPr lang="en-US" sz="2400" dirty="0">
                <a:latin typeface="Times New Roman" panose="02020603050405020304" pitchFamily="18" charset="0"/>
                <a:cs typeface="Times New Roman" panose="02020603050405020304" pitchFamily="18" charset="0"/>
              </a:rPr>
              <a:t>emulate amount of requests to server greater than pick value, for instance, check system behavior for 510, and 550 concurrent users.</a:t>
            </a:r>
            <a:endParaRPr lang="en-US" sz="2400" b="1" dirty="0">
              <a:latin typeface="Times New Roman" panose="02020603050405020304" pitchFamily="18" charset="0"/>
              <a:cs typeface="Times New Roman" panose="02020603050405020304" pitchFamily="18" charset="0"/>
            </a:endParaRPr>
          </a:p>
          <a:p>
            <a:pPr marL="0" indent="0" algn="just">
              <a:buFont typeface="Wingdings" pitchFamily="2" charset="2"/>
              <a:buNone/>
            </a:pPr>
            <a:r>
              <a:rPr lang="en-US" sz="2400" b="1" dirty="0">
                <a:latin typeface="Times New Roman" panose="02020603050405020304" pitchFamily="18" charset="0"/>
                <a:cs typeface="Times New Roman" panose="02020603050405020304" pitchFamily="18" charset="0"/>
              </a:rPr>
              <a:t>Defect: </a:t>
            </a:r>
            <a:r>
              <a:rPr lang="en-US" sz="2400" dirty="0">
                <a:latin typeface="Times New Roman" panose="02020603050405020304" pitchFamily="18" charset="0"/>
                <a:cs typeface="Times New Roman" panose="02020603050405020304" pitchFamily="18" charset="0"/>
              </a:rPr>
              <a:t>Server crashes starting from 500 concurrent requests and user’s data is lost. </a:t>
            </a:r>
          </a:p>
          <a:p>
            <a:pPr marL="0" indent="0" algn="just">
              <a:buFont typeface="Wingdings" pitchFamily="2" charset="2"/>
              <a:buNone/>
            </a:pPr>
            <a:r>
              <a:rPr lang="en-US" sz="2400" dirty="0">
                <a:latin typeface="Times New Roman" panose="02020603050405020304" pitchFamily="18" charset="0"/>
                <a:cs typeface="Times New Roman" panose="02020603050405020304" pitchFamily="18" charset="0"/>
              </a:rPr>
              <a:t>Data should not be lost even in stress situations. If possible, system crash also should be avoided.</a:t>
            </a:r>
          </a:p>
        </p:txBody>
      </p:sp>
      <p:graphicFrame>
        <p:nvGraphicFramePr>
          <p:cNvPr id="6" name="Object 2"/>
          <p:cNvGraphicFramePr>
            <a:graphicFrameLocks noGrp="1" noChangeAspect="1"/>
          </p:cNvGraphicFramePr>
          <p:nvPr>
            <p:extLst>
              <p:ext uri="{D42A27DB-BD31-4B8C-83A1-F6EECF244321}">
                <p14:modId xmlns:p14="http://schemas.microsoft.com/office/powerpoint/2010/main" val="57435483"/>
              </p:ext>
            </p:extLst>
          </p:nvPr>
        </p:nvGraphicFramePr>
        <p:xfrm>
          <a:off x="7965743" y="4200524"/>
          <a:ext cx="3695700" cy="1774173"/>
        </p:xfrm>
        <a:graphic>
          <a:graphicData uri="http://schemas.openxmlformats.org/presentationml/2006/ole">
            <mc:AlternateContent xmlns:mc="http://schemas.openxmlformats.org/markup-compatibility/2006">
              <mc:Choice xmlns:v="urn:schemas-microsoft-com:vml" Requires="v">
                <p:oleObj name="Visio" r:id="rId3" imgW="3702099" imgH="2027304" progId="">
                  <p:embed/>
                </p:oleObj>
              </mc:Choice>
              <mc:Fallback>
                <p:oleObj name="Visio" r:id="rId3" imgW="3702099" imgH="2027304" progId="">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5743" y="4200524"/>
                        <a:ext cx="3695700" cy="177417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047057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8" name="Заголовок 1"/>
          <p:cNvSpPr txBox="1">
            <a:spLocks/>
          </p:cNvSpPr>
          <p:nvPr/>
        </p:nvSpPr>
        <p:spPr>
          <a:xfrm>
            <a:off x="2752613" y="706511"/>
            <a:ext cx="7088498" cy="706090"/>
          </a:xfrm>
          <a:prstGeom prst="rect">
            <a:avLst/>
          </a:prstGeom>
        </p:spPr>
        <p:txBody>
          <a:bodyPr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F271C">
                    <a:satMod val="130000"/>
                  </a:srgbClr>
                </a:solidFill>
                <a:uLnTx/>
                <a:uFillTx/>
                <a:latin typeface="Times New Roman" pitchFamily="18" charset="0"/>
                <a:ea typeface="+mj-ea"/>
                <a:cs typeface="Times New Roman" pitchFamily="18" charset="0"/>
              </a:rPr>
              <a:t>UI testing</a:t>
            </a:r>
            <a:endParaRPr kumimoji="0" lang="uk-UA" sz="4000" b="0" i="0" u="none" strike="noStrike" kern="1200" cap="none" spc="0" normalizeH="0" baseline="0" noProof="0" dirty="0">
              <a:ln>
                <a:noFill/>
              </a:ln>
              <a:solidFill>
                <a:srgbClr val="4F271C">
                  <a:satMod val="130000"/>
                </a:srgbClr>
              </a:solidFill>
              <a:uLnTx/>
              <a:uFillTx/>
              <a:latin typeface="Times New Roman" pitchFamily="18" charset="0"/>
              <a:ea typeface="+mj-ea"/>
              <a:cs typeface="Times New Roman" pitchFamily="18" charset="0"/>
            </a:endParaRPr>
          </a:p>
        </p:txBody>
      </p:sp>
      <p:sp>
        <p:nvSpPr>
          <p:cNvPr id="9" name="Объект 2"/>
          <p:cNvSpPr txBox="1">
            <a:spLocks/>
          </p:cNvSpPr>
          <p:nvPr/>
        </p:nvSpPr>
        <p:spPr>
          <a:xfrm>
            <a:off x="5770" y="2487667"/>
            <a:ext cx="8403553" cy="1117104"/>
          </a:xfrm>
          <a:prstGeom prst="rect">
            <a:avLst/>
          </a:prstGeom>
        </p:spPr>
        <p:txBody>
          <a:bodyPr>
            <a:normAutofit/>
          </a:bodyPr>
          <a:lstStyle/>
          <a:p>
            <a:pPr marL="82296" marR="0" lvl="0" indent="0" algn="l" defTabSz="914400" rtl="0" eaLnBrk="1" fontAlgn="auto" latinLnBrk="0" hangingPunct="1">
              <a:lnSpc>
                <a:spcPct val="100000"/>
              </a:lnSpc>
              <a:spcBef>
                <a:spcPts val="600"/>
              </a:spcBef>
              <a:spcAft>
                <a:spcPts val="0"/>
              </a:spcAft>
              <a:buClr>
                <a:srgbClr val="3891A7"/>
              </a:buClr>
              <a:buSzPct val="80000"/>
              <a:buFont typeface="Wingdings 2"/>
              <a:buNone/>
              <a:tabLst/>
              <a:defRPr/>
            </a:pPr>
            <a:r>
              <a:rPr kumimoji="0" lang="en-US" sz="2000" b="0" i="0" u="none" strike="noStrike" kern="1200" cap="none" spc="0" normalizeH="0" baseline="0" noProof="0" dirty="0">
                <a:ln>
                  <a:noFill/>
                </a:ln>
                <a:solidFill>
                  <a:sysClr val="windowText" lastClr="000000"/>
                </a:solidFill>
                <a:effectLst/>
                <a:uLnTx/>
                <a:uFillTx/>
                <a:latin typeface="Times New Roman" pitchFamily="18" charset="0"/>
                <a:ea typeface="+mn-ea"/>
                <a:cs typeface="Times New Roman" pitchFamily="18" charset="0"/>
              </a:rPr>
              <a:t>User Interface testing is done to verify that the application interface to defined standards.</a:t>
            </a:r>
            <a:endParaRPr kumimoji="0" lang="uk-UA" sz="2000" b="0" i="0" u="none" strike="noStrike" kern="1200" cap="none" spc="0" normalizeH="0" baseline="0" noProof="0" dirty="0">
              <a:ln>
                <a:noFill/>
              </a:ln>
              <a:solidFill>
                <a:sysClr val="windowText" lastClr="000000"/>
              </a:solidFill>
              <a:effectLst/>
              <a:uLnTx/>
              <a:uFillTx/>
              <a:latin typeface="Times New Roman" pitchFamily="18" charset="0"/>
              <a:ea typeface="+mn-ea"/>
              <a:cs typeface="Times New Roman" pitchFamily="18" charset="0"/>
            </a:endParaRPr>
          </a:p>
        </p:txBody>
      </p:sp>
      <p:pic>
        <p:nvPicPr>
          <p:cNvPr id="10" name="Picture 1"/>
          <p:cNvPicPr>
            <a:picLocks noChangeAspect="1" noChangeArrowheads="1"/>
          </p:cNvPicPr>
          <p:nvPr/>
        </p:nvPicPr>
        <p:blipFill>
          <a:blip r:embed="rId3" cstate="print"/>
          <a:srcRect/>
          <a:stretch>
            <a:fillRect/>
          </a:stretch>
        </p:blipFill>
        <p:spPr bwMode="auto">
          <a:xfrm>
            <a:off x="8604547" y="2349497"/>
            <a:ext cx="3168352" cy="3509694"/>
          </a:xfrm>
          <a:prstGeom prst="rect">
            <a:avLst/>
          </a:prstGeom>
          <a:noFill/>
          <a:ln w="9525">
            <a:noFill/>
            <a:miter lim="800000"/>
            <a:headEnd/>
            <a:tailEnd/>
          </a:ln>
        </p:spPr>
      </p:pic>
    </p:spTree>
    <p:extLst>
      <p:ext uri="{BB962C8B-B14F-4D97-AF65-F5344CB8AC3E}">
        <p14:creationId xmlns:p14="http://schemas.microsoft.com/office/powerpoint/2010/main" val="2182056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Заголовок 1"/>
          <p:cNvSpPr txBox="1">
            <a:spLocks/>
          </p:cNvSpPr>
          <p:nvPr/>
        </p:nvSpPr>
        <p:spPr>
          <a:xfrm>
            <a:off x="1596837" y="417727"/>
            <a:ext cx="8610600" cy="461665"/>
          </a:xfrm>
          <a:prstGeom prst="rect">
            <a:avLst/>
          </a:prstGeom>
        </p:spPr>
        <p:txBody>
          <a:bodyPr vert="horz" lIns="91440" tIns="45720" rIns="91440" bIns="45720" rtlCol="0" anchor="ctr">
            <a:normAutofit fontScale="67500" lnSpcReduction="20000"/>
          </a:bodyPr>
          <a:lstStyle/>
          <a:p>
            <a:pPr marL="336550" marR="0" lvl="0" indent="-336550" algn="ctr" defTabSz="457200" rtl="0" eaLnBrk="1" fontAlgn="auto" latinLnBrk="0" hangingPunct="1">
              <a:lnSpc>
                <a:spcPct val="100000"/>
              </a:lnSpc>
              <a:spcBef>
                <a:spcPct val="0"/>
              </a:spcBef>
              <a:spcAft>
                <a:spcPts val="0"/>
              </a:spcAft>
              <a:buClrTx/>
              <a:buSzTx/>
              <a:buFontTx/>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US" sz="4400" b="0" i="0" u="none" strike="noStrike" kern="1200" cap="none" spc="0" normalizeH="0" baseline="0" noProof="0" dirty="0">
                <a:ln>
                  <a:noFill/>
                </a:ln>
                <a:solidFill>
                  <a:sysClr val="windowText" lastClr="000000"/>
                </a:solidFill>
                <a:effectLst/>
                <a:uLnTx/>
                <a:uFillTx/>
                <a:latin typeface="Times New Roman" pitchFamily="18" charset="0"/>
                <a:ea typeface="+mj-ea"/>
                <a:cs typeface="Times New Roman" pitchFamily="18" charset="0"/>
              </a:rPr>
              <a:t>System icon</a:t>
            </a:r>
            <a:endParaRPr kumimoji="0" lang="en-GB" sz="4400" b="0" i="0" u="none" strike="noStrike" kern="1200" cap="none" spc="0" normalizeH="0" baseline="0" noProof="0" dirty="0">
              <a:ln>
                <a:noFill/>
              </a:ln>
              <a:solidFill>
                <a:sysClr val="windowText" lastClr="000000"/>
              </a:solidFill>
              <a:effectLst/>
              <a:uLnTx/>
              <a:uFillTx/>
              <a:latin typeface="Times New Roman" pitchFamily="18" charset="0"/>
              <a:ea typeface="+mj-ea"/>
              <a:cs typeface="Times New Roman" pitchFamily="18" charset="0"/>
            </a:endParaRPr>
          </a:p>
        </p:txBody>
      </p:sp>
      <p:pic>
        <p:nvPicPr>
          <p:cNvPr id="6" name="Picture 2" descr="H:\UI\notepad icon.png"/>
          <p:cNvPicPr>
            <a:picLocks noChangeAspect="1" noChangeArrowheads="1"/>
          </p:cNvPicPr>
          <p:nvPr/>
        </p:nvPicPr>
        <p:blipFill>
          <a:blip r:embed="rId3" cstate="print"/>
          <a:srcRect/>
          <a:stretch>
            <a:fillRect/>
          </a:stretch>
        </p:blipFill>
        <p:spPr bwMode="auto">
          <a:xfrm>
            <a:off x="2511236" y="1922591"/>
            <a:ext cx="2012766" cy="500066"/>
          </a:xfrm>
          <a:prstGeom prst="rect">
            <a:avLst/>
          </a:prstGeom>
          <a:noFill/>
        </p:spPr>
      </p:pic>
      <p:sp>
        <p:nvSpPr>
          <p:cNvPr id="7" name="Овал 8"/>
          <p:cNvSpPr/>
          <p:nvPr/>
        </p:nvSpPr>
        <p:spPr>
          <a:xfrm>
            <a:off x="2443912" y="1919483"/>
            <a:ext cx="571504" cy="56198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imes New Roman" pitchFamily="18" charset="0"/>
              <a:ea typeface="+mn-ea"/>
              <a:cs typeface="Times New Roman" pitchFamily="18" charset="0"/>
            </a:endParaRPr>
          </a:p>
        </p:txBody>
      </p:sp>
      <p:pic>
        <p:nvPicPr>
          <p:cNvPr id="8" name="Picture 3" descr="H:\UI\notepad about.png"/>
          <p:cNvPicPr>
            <a:picLocks noChangeAspect="1" noChangeArrowheads="1"/>
          </p:cNvPicPr>
          <p:nvPr/>
        </p:nvPicPr>
        <p:blipFill>
          <a:blip r:embed="rId4" cstate="print"/>
          <a:srcRect/>
          <a:stretch>
            <a:fillRect/>
          </a:stretch>
        </p:blipFill>
        <p:spPr bwMode="auto">
          <a:xfrm>
            <a:off x="3849370" y="1952624"/>
            <a:ext cx="6928921" cy="4025083"/>
          </a:xfrm>
          <a:prstGeom prst="rect">
            <a:avLst/>
          </a:prstGeom>
          <a:noFill/>
        </p:spPr>
      </p:pic>
      <p:sp>
        <p:nvSpPr>
          <p:cNvPr id="9" name="Овал 10"/>
          <p:cNvSpPr/>
          <p:nvPr/>
        </p:nvSpPr>
        <p:spPr>
          <a:xfrm>
            <a:off x="3759497" y="1883403"/>
            <a:ext cx="357190" cy="35719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imes New Roman" pitchFamily="18" charset="0"/>
              <a:ea typeface="+mn-ea"/>
              <a:cs typeface="Times New Roman" pitchFamily="18" charset="0"/>
            </a:endParaRPr>
          </a:p>
        </p:txBody>
      </p:sp>
      <p:sp>
        <p:nvSpPr>
          <p:cNvPr id="10" name="Овал 12"/>
          <p:cNvSpPr/>
          <p:nvPr/>
        </p:nvSpPr>
        <p:spPr>
          <a:xfrm>
            <a:off x="4239427" y="3108666"/>
            <a:ext cx="357190" cy="35719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imes New Roman" pitchFamily="18" charset="0"/>
              <a:ea typeface="+mn-ea"/>
              <a:cs typeface="Times New Roman" pitchFamily="18" charset="0"/>
            </a:endParaRPr>
          </a:p>
        </p:txBody>
      </p:sp>
      <p:sp>
        <p:nvSpPr>
          <p:cNvPr id="11" name="Прямоугольник 13"/>
          <p:cNvSpPr/>
          <p:nvPr/>
        </p:nvSpPr>
        <p:spPr>
          <a:xfrm>
            <a:off x="256630" y="5310996"/>
            <a:ext cx="2680414" cy="338554"/>
          </a:xfrm>
          <a:prstGeom prst="rect">
            <a:avLst/>
          </a:prstGeom>
        </p:spPr>
        <p:txBody>
          <a:bodyPr wrap="none">
            <a:spAutoFit/>
          </a:bodyPr>
          <a:lstStyle/>
          <a:p>
            <a:r>
              <a:rPr lang="en-US" sz="1600" dirty="0">
                <a:latin typeface="Times New Roman" pitchFamily="18" charset="0"/>
                <a:cs typeface="Times New Roman" pitchFamily="18" charset="0"/>
              </a:rPr>
              <a:t>System icon = About box icon</a:t>
            </a:r>
          </a:p>
        </p:txBody>
      </p:sp>
    </p:spTree>
    <p:extLst>
      <p:ext uri="{BB962C8B-B14F-4D97-AF65-F5344CB8AC3E}">
        <p14:creationId xmlns:p14="http://schemas.microsoft.com/office/powerpoint/2010/main" val="3313346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Заголовок 1"/>
          <p:cNvSpPr txBox="1">
            <a:spLocks/>
          </p:cNvSpPr>
          <p:nvPr/>
        </p:nvSpPr>
        <p:spPr>
          <a:xfrm>
            <a:off x="607912" y="825295"/>
            <a:ext cx="11208779" cy="638583"/>
          </a:xfrm>
          <a:prstGeom prst="rect">
            <a:avLst/>
          </a:prstGeom>
          <a:effectLst/>
        </p:spPr>
        <p:txBody>
          <a:bodyPr vert="horz" lIns="91440" tIns="45720" rIns="91440" bIns="45720" rtlCol="0" anchor="t" anchorCtr="0">
            <a:noAutofit/>
          </a:bodyPr>
          <a:lstStyle/>
          <a:p>
            <a:pPr marL="0" marR="0" lvl="0" indent="0" algn="ctr" defTabSz="457200" rtl="0" eaLnBrk="1" fontAlgn="auto" latinLnBrk="0" hangingPunct="1">
              <a:lnSpc>
                <a:spcPct val="100000"/>
              </a:lnSpc>
              <a:spcBef>
                <a:spcPct val="0"/>
              </a:spcBef>
              <a:spcAft>
                <a:spcPts val="0"/>
              </a:spcAft>
              <a:buClr>
                <a:srgbClr val="F14124">
                  <a:lumMod val="75000"/>
                </a:srgbClr>
              </a:buClr>
              <a:buSzPct val="128000"/>
              <a:buFont typeface="Georgia" pitchFamily="18"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US" sz="4000" b="0" i="0" u="none" strike="noStrike" kern="1200" cap="none" spc="0" normalizeH="0" baseline="0" noProof="0" dirty="0">
                <a:ln>
                  <a:noFill/>
                </a:ln>
                <a:gradFill>
                  <a:gsLst>
                    <a:gs pos="0">
                      <a:sysClr val="windowText" lastClr="000000"/>
                    </a:gs>
                    <a:gs pos="40000">
                      <a:sysClr val="windowText" lastClr="000000">
                        <a:lumMod val="75000"/>
                        <a:lumOff val="25000"/>
                      </a:sysClr>
                    </a:gs>
                    <a:gs pos="100000">
                      <a:srgbClr val="212745">
                        <a:alpha val="65000"/>
                      </a:srgbClr>
                    </a:gs>
                  </a:gsLst>
                  <a:lin ang="5400000" scaled="0"/>
                </a:gradFill>
                <a:effectLst>
                  <a:reflection blurRad="6350" stA="55000" endA="300" endPos="45500" dir="5400000" sy="-100000" algn="bl" rotWithShape="0"/>
                </a:effectLst>
                <a:uLnTx/>
                <a:uFillTx/>
                <a:latin typeface="Times New Roman" pitchFamily="18" charset="0"/>
                <a:ea typeface="+mj-ea"/>
                <a:cs typeface="Times New Roman" pitchFamily="18" charset="0"/>
              </a:rPr>
              <a:t>Dialog box title</a:t>
            </a:r>
          </a:p>
        </p:txBody>
      </p:sp>
      <p:grpSp>
        <p:nvGrpSpPr>
          <p:cNvPr id="3" name="Group 2"/>
          <p:cNvGrpSpPr/>
          <p:nvPr/>
        </p:nvGrpSpPr>
        <p:grpSpPr>
          <a:xfrm>
            <a:off x="607912" y="2055812"/>
            <a:ext cx="11208779" cy="4121151"/>
            <a:chOff x="508604" y="1474048"/>
            <a:chExt cx="11208779" cy="4268445"/>
          </a:xfrm>
        </p:grpSpPr>
        <p:pic>
          <p:nvPicPr>
            <p:cNvPr id="6" name="Picture 2" descr="H:\UI\notepad menu.png"/>
            <p:cNvPicPr>
              <a:picLocks noChangeAspect="1" noChangeArrowheads="1"/>
            </p:cNvPicPr>
            <p:nvPr/>
          </p:nvPicPr>
          <p:blipFill>
            <a:blip r:embed="rId3" cstate="print"/>
            <a:srcRect/>
            <a:stretch>
              <a:fillRect/>
            </a:stretch>
          </p:blipFill>
          <p:spPr bwMode="auto">
            <a:xfrm>
              <a:off x="508604" y="1487110"/>
              <a:ext cx="5422907" cy="4221358"/>
            </a:xfrm>
            <a:prstGeom prst="rect">
              <a:avLst/>
            </a:prstGeom>
            <a:noFill/>
          </p:spPr>
        </p:pic>
        <p:pic>
          <p:nvPicPr>
            <p:cNvPr id="7" name="Picture 3" descr="H:\UI\notepad dialog box.png"/>
            <p:cNvPicPr>
              <a:picLocks noChangeAspect="1" noChangeArrowheads="1"/>
            </p:cNvPicPr>
            <p:nvPr/>
          </p:nvPicPr>
          <p:blipFill>
            <a:blip r:embed="rId4" cstate="print"/>
            <a:srcRect/>
            <a:stretch>
              <a:fillRect/>
            </a:stretch>
          </p:blipFill>
          <p:spPr bwMode="auto">
            <a:xfrm>
              <a:off x="5995851" y="1474048"/>
              <a:ext cx="5721532" cy="4268445"/>
            </a:xfrm>
            <a:prstGeom prst="rect">
              <a:avLst/>
            </a:prstGeom>
            <a:noFill/>
          </p:spPr>
        </p:pic>
        <p:sp>
          <p:nvSpPr>
            <p:cNvPr id="8" name="Овал 6"/>
            <p:cNvSpPr/>
            <p:nvPr/>
          </p:nvSpPr>
          <p:spPr>
            <a:xfrm>
              <a:off x="818276" y="2811202"/>
              <a:ext cx="500066" cy="142876"/>
            </a:xfrm>
            <a:prstGeom prst="ellipse">
              <a:avLst/>
            </a:prstGeom>
            <a:noFill/>
            <a:ln w="1587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imes New Roman" pitchFamily="18" charset="0"/>
                <a:ea typeface="+mn-ea"/>
                <a:cs typeface="Times New Roman" pitchFamily="18" charset="0"/>
              </a:endParaRPr>
            </a:p>
          </p:txBody>
        </p:sp>
        <p:sp>
          <p:nvSpPr>
            <p:cNvPr id="9" name="Овал 7"/>
            <p:cNvSpPr/>
            <p:nvPr/>
          </p:nvSpPr>
          <p:spPr>
            <a:xfrm>
              <a:off x="6329445" y="2228433"/>
              <a:ext cx="500066" cy="1428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grpSp>
    </p:spTree>
    <p:extLst>
      <p:ext uri="{BB962C8B-B14F-4D97-AF65-F5344CB8AC3E}">
        <p14:creationId xmlns:p14="http://schemas.microsoft.com/office/powerpoint/2010/main" val="2687802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pSp>
        <p:nvGrpSpPr>
          <p:cNvPr id="23" name="Group 22"/>
          <p:cNvGrpSpPr/>
          <p:nvPr/>
        </p:nvGrpSpPr>
        <p:grpSpPr>
          <a:xfrm>
            <a:off x="4770826" y="2177418"/>
            <a:ext cx="7258560" cy="2631493"/>
            <a:chOff x="2617696" y="215669"/>
            <a:chExt cx="7258560" cy="2631493"/>
          </a:xfrm>
        </p:grpSpPr>
        <p:sp>
          <p:nvSpPr>
            <p:cNvPr id="24" name="Rectangle 3"/>
            <p:cNvSpPr>
              <a:spLocks noChangeArrowheads="1"/>
            </p:cNvSpPr>
            <p:nvPr/>
          </p:nvSpPr>
          <p:spPr bwMode="auto">
            <a:xfrm>
              <a:off x="2620116" y="299848"/>
              <a:ext cx="881973"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rgbClr val="FF0000"/>
                  </a:solidFill>
                  <a:effectLst/>
                  <a:latin typeface="Times New Roman" panose="02020603050405020304" pitchFamily="18" charset="0"/>
                  <a:ea typeface="MS Mincho" pitchFamily="49" charset="-128"/>
                  <a:cs typeface="Times New Roman" panose="02020603050405020304" pitchFamily="18" charset="0"/>
                </a:rPr>
                <a:t>Incorrect:</a:t>
              </a:r>
              <a:endParaRPr kumimoji="0" lang="en-US" sz="140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p:txBody>
        </p:sp>
        <p:pic>
          <p:nvPicPr>
            <p:cNvPr id="25" name="Picture 1"/>
            <p:cNvPicPr>
              <a:picLocks noChangeAspect="1" noChangeArrowheads="1"/>
            </p:cNvPicPr>
            <p:nvPr/>
          </p:nvPicPr>
          <p:blipFill>
            <a:blip r:embed="rId3" cstate="print"/>
            <a:srcRect/>
            <a:stretch>
              <a:fillRect/>
            </a:stretch>
          </p:blipFill>
          <p:spPr bwMode="auto">
            <a:xfrm>
              <a:off x="4018340" y="215669"/>
              <a:ext cx="5857916" cy="1099167"/>
            </a:xfrm>
            <a:prstGeom prst="rect">
              <a:avLst/>
            </a:prstGeom>
            <a:noFill/>
            <a:ln w="9525">
              <a:noFill/>
              <a:miter lim="800000"/>
              <a:headEnd/>
              <a:tailEnd/>
            </a:ln>
          </p:spPr>
        </p:pic>
        <p:sp>
          <p:nvSpPr>
            <p:cNvPr id="26" name="Rectangle 4"/>
            <p:cNvSpPr>
              <a:spLocks noChangeArrowheads="1"/>
            </p:cNvSpPr>
            <p:nvPr/>
          </p:nvSpPr>
          <p:spPr bwMode="auto">
            <a:xfrm>
              <a:off x="2617696" y="1956032"/>
              <a:ext cx="772969"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chemeClr val="accent6">
                      <a:lumMod val="75000"/>
                    </a:schemeClr>
                  </a:solidFill>
                  <a:effectLst/>
                  <a:latin typeface="Times New Roman" panose="02020603050405020304" pitchFamily="18" charset="0"/>
                  <a:ea typeface="MS Mincho" pitchFamily="49" charset="-128"/>
                  <a:cs typeface="Times New Roman" panose="02020603050405020304" pitchFamily="18" charset="0"/>
                </a:rPr>
                <a:t>Correct:</a:t>
              </a:r>
              <a:endParaRPr kumimoji="0" lang="en-US" sz="1400" i="0" u="none" strike="noStrike" cap="none" normalizeH="0" baseline="0" dirty="0">
                <a:ln>
                  <a:noFill/>
                </a:ln>
                <a:solidFill>
                  <a:schemeClr val="accent6">
                    <a:lumMod val="75000"/>
                  </a:schemeClr>
                </a:solidFill>
                <a:effectLst/>
                <a:latin typeface="Times New Roman" panose="02020603050405020304" pitchFamily="18" charset="0"/>
                <a:cs typeface="Times New Roman" panose="02020603050405020304" pitchFamily="18" charset="0"/>
              </a:endParaRPr>
            </a:p>
          </p:txBody>
        </p:sp>
        <p:pic>
          <p:nvPicPr>
            <p:cNvPr id="27" name="Picture 2"/>
            <p:cNvPicPr>
              <a:picLocks noChangeAspect="1" noChangeArrowheads="1"/>
            </p:cNvPicPr>
            <p:nvPr/>
          </p:nvPicPr>
          <p:blipFill>
            <a:blip r:embed="rId4" cstate="print"/>
            <a:srcRect/>
            <a:stretch>
              <a:fillRect/>
            </a:stretch>
          </p:blipFill>
          <p:spPr bwMode="auto">
            <a:xfrm>
              <a:off x="4122844" y="1826760"/>
              <a:ext cx="4357718" cy="1020402"/>
            </a:xfrm>
            <a:prstGeom prst="rect">
              <a:avLst/>
            </a:prstGeom>
            <a:noFill/>
            <a:ln w="9525">
              <a:noFill/>
              <a:miter lim="800000"/>
              <a:headEnd/>
              <a:tailEnd/>
            </a:ln>
          </p:spPr>
        </p:pic>
      </p:grpSp>
      <p:grpSp>
        <p:nvGrpSpPr>
          <p:cNvPr id="28" name="Group 27"/>
          <p:cNvGrpSpPr/>
          <p:nvPr/>
        </p:nvGrpSpPr>
        <p:grpSpPr>
          <a:xfrm>
            <a:off x="146576" y="2155252"/>
            <a:ext cx="4077844" cy="3267576"/>
            <a:chOff x="2639873" y="3420806"/>
            <a:chExt cx="4077844" cy="3267576"/>
          </a:xfrm>
        </p:grpSpPr>
        <p:sp>
          <p:nvSpPr>
            <p:cNvPr id="29" name="Rectangle 3"/>
            <p:cNvSpPr>
              <a:spLocks noChangeArrowheads="1"/>
            </p:cNvSpPr>
            <p:nvPr/>
          </p:nvSpPr>
          <p:spPr bwMode="auto">
            <a:xfrm>
              <a:off x="2646243" y="3481263"/>
              <a:ext cx="881973"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rgbClr val="FF0000"/>
                  </a:solidFill>
                  <a:effectLst/>
                  <a:latin typeface="Times New Roman" panose="02020603050405020304" pitchFamily="18" charset="0"/>
                  <a:ea typeface="MS Mincho" pitchFamily="49" charset="-128"/>
                  <a:cs typeface="Times New Roman" panose="02020603050405020304" pitchFamily="18" charset="0"/>
                </a:rPr>
                <a:t>Incorrect:</a:t>
              </a:r>
              <a:endParaRPr kumimoji="0" lang="en-US" sz="140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p:txBody>
        </p:sp>
        <p:pic>
          <p:nvPicPr>
            <p:cNvPr id="30" name="Picture 1"/>
            <p:cNvPicPr>
              <a:picLocks noChangeAspect="1" noChangeArrowheads="1"/>
            </p:cNvPicPr>
            <p:nvPr/>
          </p:nvPicPr>
          <p:blipFill>
            <a:blip r:embed="rId5" cstate="print"/>
            <a:srcRect/>
            <a:stretch>
              <a:fillRect/>
            </a:stretch>
          </p:blipFill>
          <p:spPr bwMode="auto">
            <a:xfrm>
              <a:off x="4085263" y="3420806"/>
              <a:ext cx="2619393" cy="1571636"/>
            </a:xfrm>
            <a:prstGeom prst="rect">
              <a:avLst/>
            </a:prstGeom>
            <a:noFill/>
            <a:ln w="9525">
              <a:noFill/>
              <a:miter lim="800000"/>
              <a:headEnd/>
              <a:tailEnd/>
            </a:ln>
          </p:spPr>
        </p:pic>
        <p:sp>
          <p:nvSpPr>
            <p:cNvPr id="31" name="Rectangle 4"/>
            <p:cNvSpPr>
              <a:spLocks noChangeArrowheads="1"/>
            </p:cNvSpPr>
            <p:nvPr/>
          </p:nvSpPr>
          <p:spPr bwMode="auto">
            <a:xfrm>
              <a:off x="2639873" y="5188184"/>
              <a:ext cx="772969"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chemeClr val="accent6">
                      <a:lumMod val="75000"/>
                    </a:schemeClr>
                  </a:solidFill>
                  <a:effectLst/>
                  <a:latin typeface="Times New Roman" panose="02020603050405020304" pitchFamily="18" charset="0"/>
                  <a:ea typeface="MS Mincho" pitchFamily="49" charset="-128"/>
                  <a:cs typeface="Times New Roman" panose="02020603050405020304" pitchFamily="18" charset="0"/>
                </a:rPr>
                <a:t>Correct:</a:t>
              </a:r>
              <a:endParaRPr kumimoji="0" lang="en-US" sz="1400" i="0" u="none" strike="noStrike" cap="none" normalizeH="0" baseline="0" dirty="0">
                <a:ln>
                  <a:noFill/>
                </a:ln>
                <a:solidFill>
                  <a:schemeClr val="accent6">
                    <a:lumMod val="75000"/>
                  </a:schemeClr>
                </a:solidFill>
                <a:effectLst/>
                <a:latin typeface="Times New Roman" panose="02020603050405020304" pitchFamily="18" charset="0"/>
                <a:cs typeface="Times New Roman" panose="02020603050405020304" pitchFamily="18" charset="0"/>
              </a:endParaRPr>
            </a:p>
          </p:txBody>
        </p:sp>
        <p:pic>
          <p:nvPicPr>
            <p:cNvPr id="32" name="Picture 2"/>
            <p:cNvPicPr>
              <a:picLocks noChangeAspect="1" noChangeArrowheads="1"/>
            </p:cNvPicPr>
            <p:nvPr/>
          </p:nvPicPr>
          <p:blipFill>
            <a:blip r:embed="rId6" cstate="print"/>
            <a:srcRect/>
            <a:stretch>
              <a:fillRect/>
            </a:stretch>
          </p:blipFill>
          <p:spPr bwMode="auto">
            <a:xfrm>
              <a:off x="4098324" y="5188184"/>
              <a:ext cx="2619393" cy="1500198"/>
            </a:xfrm>
            <a:prstGeom prst="rect">
              <a:avLst/>
            </a:prstGeom>
            <a:noFill/>
            <a:ln w="9525">
              <a:noFill/>
              <a:miter lim="800000"/>
              <a:headEnd/>
              <a:tailEnd/>
            </a:ln>
          </p:spPr>
        </p:pic>
      </p:grpSp>
      <p:sp>
        <p:nvSpPr>
          <p:cNvPr id="2" name="TextBox 1"/>
          <p:cNvSpPr txBox="1"/>
          <p:nvPr/>
        </p:nvSpPr>
        <p:spPr>
          <a:xfrm>
            <a:off x="4953000" y="596354"/>
            <a:ext cx="2190023" cy="769441"/>
          </a:xfrm>
          <a:prstGeom prst="rect">
            <a:avLst/>
          </a:prstGeom>
          <a:noFill/>
        </p:spPr>
        <p:txBody>
          <a:bodyPr wrap="none" rtlCol="0">
            <a:spAutoFit/>
          </a:bodyPr>
          <a:lstStyle/>
          <a:p>
            <a:r>
              <a:rPr lang="en-US" sz="4400" dirty="0">
                <a:latin typeface="Times New Roman" panose="02020603050405020304" pitchFamily="18" charset="0"/>
                <a:cs typeface="Times New Roman" panose="02020603050405020304" pitchFamily="18" charset="0"/>
              </a:rPr>
              <a:t>Example</a:t>
            </a:r>
            <a:endParaRPr lang="uk-UA"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6489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pSp>
        <p:nvGrpSpPr>
          <p:cNvPr id="10" name="Group 9"/>
          <p:cNvGrpSpPr/>
          <p:nvPr/>
        </p:nvGrpSpPr>
        <p:grpSpPr>
          <a:xfrm>
            <a:off x="3195845" y="2245194"/>
            <a:ext cx="5704331" cy="3288339"/>
            <a:chOff x="4115454" y="3338209"/>
            <a:chExt cx="5704331" cy="3288339"/>
          </a:xfrm>
        </p:grpSpPr>
        <p:sp>
          <p:nvSpPr>
            <p:cNvPr id="11" name="Прямоугольник 6"/>
            <p:cNvSpPr/>
            <p:nvPr/>
          </p:nvSpPr>
          <p:spPr>
            <a:xfrm>
              <a:off x="5403110" y="3338209"/>
              <a:ext cx="2188420" cy="400110"/>
            </a:xfrm>
            <a:prstGeom prst="rect">
              <a:avLst/>
            </a:prstGeom>
          </p:spPr>
          <p:txBody>
            <a:bodyPr wrap="none">
              <a:spAutoFit/>
            </a:bodyPr>
            <a:lstStyle/>
            <a:p>
              <a:r>
                <a:rPr lang="en-US" sz="2000" dirty="0">
                  <a:solidFill>
                    <a:srgbClr val="401D06"/>
                  </a:solidFill>
                  <a:latin typeface="Times New Roman" pitchFamily="18" charset="0"/>
                  <a:cs typeface="Times New Roman" pitchFamily="18" charset="0"/>
                </a:rPr>
                <a:t>Progress bar details</a:t>
              </a:r>
              <a:endParaRPr lang="uk-UA" sz="2000" dirty="0">
                <a:solidFill>
                  <a:srgbClr val="401D06"/>
                </a:solidFill>
                <a:latin typeface="Times New Roman" pitchFamily="18" charset="0"/>
                <a:cs typeface="Times New Roman" pitchFamily="18" charset="0"/>
              </a:endParaRPr>
            </a:p>
          </p:txBody>
        </p:sp>
        <p:sp>
          <p:nvSpPr>
            <p:cNvPr id="12" name="Rectangle 3"/>
            <p:cNvSpPr>
              <a:spLocks noChangeArrowheads="1"/>
            </p:cNvSpPr>
            <p:nvPr/>
          </p:nvSpPr>
          <p:spPr bwMode="auto">
            <a:xfrm>
              <a:off x="4115454" y="3892716"/>
              <a:ext cx="1285852"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rgbClr val="FF0000"/>
                  </a:solidFill>
                  <a:effectLst/>
                  <a:latin typeface="Times New Roman" pitchFamily="18" charset="0"/>
                  <a:ea typeface="MS Mincho" pitchFamily="49" charset="-128"/>
                  <a:cs typeface="Times New Roman" pitchFamily="18" charset="0"/>
                </a:rPr>
                <a:t>Correct:</a:t>
              </a:r>
              <a:endParaRPr kumimoji="0" lang="en-US" sz="1400" i="0" u="none" strike="noStrike" cap="none" normalizeH="0" baseline="0" dirty="0">
                <a:ln>
                  <a:noFill/>
                </a:ln>
                <a:solidFill>
                  <a:srgbClr val="FF0000"/>
                </a:solidFill>
                <a:effectLst/>
                <a:latin typeface="Times New Roman" pitchFamily="18" charset="0"/>
                <a:cs typeface="Times New Roman" pitchFamily="18" charset="0"/>
              </a:endParaRPr>
            </a:p>
          </p:txBody>
        </p:sp>
        <p:pic>
          <p:nvPicPr>
            <p:cNvPr id="13" name="Picture 1"/>
            <p:cNvPicPr>
              <a:picLocks noChangeAspect="1" noChangeArrowheads="1"/>
            </p:cNvPicPr>
            <p:nvPr/>
          </p:nvPicPr>
          <p:blipFill>
            <a:blip r:embed="rId3" cstate="print"/>
            <a:srcRect/>
            <a:stretch>
              <a:fillRect/>
            </a:stretch>
          </p:blipFill>
          <p:spPr bwMode="auto">
            <a:xfrm>
              <a:off x="5210071" y="3892716"/>
              <a:ext cx="4609714" cy="1143008"/>
            </a:xfrm>
            <a:prstGeom prst="rect">
              <a:avLst/>
            </a:prstGeom>
            <a:noFill/>
            <a:ln w="9525">
              <a:noFill/>
              <a:miter lim="800000"/>
              <a:headEnd/>
              <a:tailEnd/>
            </a:ln>
          </p:spPr>
        </p:pic>
        <p:sp>
          <p:nvSpPr>
            <p:cNvPr id="14" name="Rectangle 4"/>
            <p:cNvSpPr>
              <a:spLocks noChangeArrowheads="1"/>
            </p:cNvSpPr>
            <p:nvPr/>
          </p:nvSpPr>
          <p:spPr bwMode="auto">
            <a:xfrm>
              <a:off x="4115454" y="5594165"/>
              <a:ext cx="1806309"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chemeClr val="accent6">
                      <a:lumMod val="75000"/>
                    </a:schemeClr>
                  </a:solidFill>
                  <a:effectLst/>
                  <a:latin typeface="Times New Roman" pitchFamily="18" charset="0"/>
                  <a:ea typeface="MS Mincho" pitchFamily="49" charset="-128"/>
                  <a:cs typeface="Times New Roman" pitchFamily="18" charset="0"/>
                </a:rPr>
                <a:t>Incorrect:</a:t>
              </a:r>
              <a:endParaRPr kumimoji="0" lang="en-US" sz="1400" i="0" u="none" strike="noStrike" cap="none" normalizeH="0" baseline="0" dirty="0">
                <a:ln>
                  <a:noFill/>
                </a:ln>
                <a:solidFill>
                  <a:schemeClr val="accent6">
                    <a:lumMod val="75000"/>
                  </a:schemeClr>
                </a:solidFill>
                <a:effectLst/>
                <a:latin typeface="Times New Roman" pitchFamily="18" charset="0"/>
                <a:cs typeface="Times New Roman" pitchFamily="18" charset="0"/>
              </a:endParaRPr>
            </a:p>
          </p:txBody>
        </p:sp>
        <p:pic>
          <p:nvPicPr>
            <p:cNvPr id="15" name="Picture 7"/>
            <p:cNvPicPr>
              <a:picLocks noChangeAspect="1" noChangeArrowheads="1"/>
            </p:cNvPicPr>
            <p:nvPr/>
          </p:nvPicPr>
          <p:blipFill>
            <a:blip r:embed="rId4" cstate="print"/>
            <a:srcRect/>
            <a:stretch>
              <a:fillRect/>
            </a:stretch>
          </p:blipFill>
          <p:spPr bwMode="auto">
            <a:xfrm>
              <a:off x="5340700" y="5554977"/>
              <a:ext cx="3790684" cy="1071571"/>
            </a:xfrm>
            <a:prstGeom prst="rect">
              <a:avLst/>
            </a:prstGeom>
            <a:noFill/>
            <a:ln w="9525">
              <a:noFill/>
              <a:miter lim="800000"/>
              <a:headEnd/>
              <a:tailEnd/>
            </a:ln>
          </p:spPr>
        </p:pic>
      </p:grpSp>
      <p:sp>
        <p:nvSpPr>
          <p:cNvPr id="16" name="TextBox 15"/>
          <p:cNvSpPr txBox="1"/>
          <p:nvPr/>
        </p:nvSpPr>
        <p:spPr>
          <a:xfrm>
            <a:off x="4953000" y="596354"/>
            <a:ext cx="2190023" cy="769441"/>
          </a:xfrm>
          <a:prstGeom prst="rect">
            <a:avLst/>
          </a:prstGeom>
          <a:noFill/>
        </p:spPr>
        <p:txBody>
          <a:bodyPr wrap="none" rtlCol="0">
            <a:spAutoFit/>
          </a:bodyPr>
          <a:lstStyle/>
          <a:p>
            <a:r>
              <a:rPr lang="en-US" sz="4400" dirty="0">
                <a:latin typeface="Times New Roman" panose="02020603050405020304" pitchFamily="18" charset="0"/>
                <a:cs typeface="Times New Roman" panose="02020603050405020304" pitchFamily="18" charset="0"/>
              </a:rPr>
              <a:t>Example</a:t>
            </a:r>
            <a:endParaRPr lang="uk-UA"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7095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pSp>
        <p:nvGrpSpPr>
          <p:cNvPr id="5" name="Group 4"/>
          <p:cNvGrpSpPr/>
          <p:nvPr/>
        </p:nvGrpSpPr>
        <p:grpSpPr>
          <a:xfrm>
            <a:off x="419099" y="3114675"/>
            <a:ext cx="4921013" cy="2223321"/>
            <a:chOff x="2604550" y="-750757"/>
            <a:chExt cx="6294530" cy="3405649"/>
          </a:xfrm>
        </p:grpSpPr>
        <p:sp>
          <p:nvSpPr>
            <p:cNvPr id="6" name="Заголовок 1"/>
            <p:cNvSpPr txBox="1">
              <a:spLocks/>
            </p:cNvSpPr>
            <p:nvPr/>
          </p:nvSpPr>
          <p:spPr>
            <a:xfrm>
              <a:off x="4032853" y="-750757"/>
              <a:ext cx="3960440" cy="457200"/>
            </a:xfrm>
            <a:prstGeom prst="rect">
              <a:avLst/>
            </a:prstGeom>
          </p:spPr>
          <p:txBody>
            <a:bodyPr vert="horz" lIns="91440" tIns="45720" rIns="91440" bIns="45720" rtlCol="0" anchor="b" anchorCtr="0">
              <a:no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2800" b="0" i="0" u="none" strike="noStrike" kern="1200" cap="none" spc="0" normalizeH="0" baseline="0" noProof="0" dirty="0">
                  <a:ln>
                    <a:noFill/>
                  </a:ln>
                  <a:solidFill>
                    <a:srgbClr val="48231E"/>
                  </a:solidFill>
                  <a:effectLst/>
                  <a:uLnTx/>
                  <a:uFillTx/>
                  <a:latin typeface="Times New Roman" pitchFamily="18" charset="0"/>
                  <a:ea typeface="+mj-ea"/>
                  <a:cs typeface="Times New Roman" pitchFamily="18" charset="0"/>
                </a:rPr>
                <a:t>Navigation links</a:t>
              </a:r>
              <a:endParaRPr kumimoji="0" lang="uk-UA" sz="2800" b="0" i="0" u="none" strike="noStrike" kern="1200" cap="none" spc="0" normalizeH="0" baseline="0" noProof="0" dirty="0">
                <a:ln>
                  <a:noFill/>
                </a:ln>
                <a:solidFill>
                  <a:srgbClr val="48231E"/>
                </a:solidFill>
                <a:effectLst/>
                <a:uLnTx/>
                <a:uFillTx/>
                <a:latin typeface="Times New Roman" pitchFamily="18" charset="0"/>
                <a:ea typeface="+mj-ea"/>
                <a:cs typeface="Times New Roman" pitchFamily="18" charset="0"/>
              </a:endParaRPr>
            </a:p>
          </p:txBody>
        </p:sp>
        <p:sp>
          <p:nvSpPr>
            <p:cNvPr id="7" name="Rectangle 1"/>
            <p:cNvSpPr>
              <a:spLocks noChangeArrowheads="1"/>
            </p:cNvSpPr>
            <p:nvPr/>
          </p:nvSpPr>
          <p:spPr bwMode="auto">
            <a:xfrm>
              <a:off x="2604550" y="900566"/>
              <a:ext cx="6294530"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i="0" u="none" strike="noStrike" kern="0" cap="none" spc="0" normalizeH="0" baseline="0" noProof="0" dirty="0">
                  <a:ln>
                    <a:noFill/>
                  </a:ln>
                  <a:solidFill>
                    <a:srgbClr val="FF0000"/>
                  </a:solidFill>
                  <a:effectLst/>
                  <a:uLnTx/>
                  <a:uFillTx/>
                  <a:latin typeface="Times New Roman" pitchFamily="18" charset="0"/>
                  <a:ea typeface="MS Mincho" pitchFamily="49" charset="-128"/>
                  <a:cs typeface="Times New Roman" pitchFamily="18" charset="0"/>
                </a:rPr>
                <a:t>Incorrect: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b="1" i="0" u="none" strike="noStrike" kern="0" cap="none" spc="0" normalizeH="0" baseline="0" noProof="0" dirty="0">
                  <a:ln>
                    <a:noFill/>
                  </a:ln>
                  <a:solidFill>
                    <a:srgbClr val="CBD8DD">
                      <a:lumMod val="50000"/>
                    </a:srgbClr>
                  </a:solidFill>
                  <a:effectLst/>
                  <a:uLnTx/>
                  <a:uFillTx/>
                  <a:latin typeface="Times New Roman" pitchFamily="18" charset="0"/>
                  <a:ea typeface="MS Mincho" pitchFamily="49" charset="-128"/>
                  <a:cs typeface="Times New Roman" pitchFamily="18" charset="0"/>
                </a:rPr>
                <a:t>http://www.microsft.com</a:t>
              </a:r>
              <a:r>
                <a:rPr kumimoji="0" lang="en-US" b="0" i="0" u="none" strike="noStrike" kern="0" cap="none" spc="0" normalizeH="0" baseline="0" noProof="0" dirty="0">
                  <a:ln>
                    <a:noFill/>
                  </a:ln>
                  <a:solidFill>
                    <a:srgbClr val="CBD8DD">
                      <a:lumMod val="50000"/>
                    </a:srgbClr>
                  </a:solidFill>
                  <a:effectLst/>
                  <a:uLnTx/>
                  <a:uFillTx/>
                  <a:latin typeface="Times New Roman" pitchFamily="18" charset="0"/>
                  <a:ea typeface="MS Mincho" pitchFamily="49" charset="-128"/>
                  <a:cs typeface="Times New Roman" pitchFamily="18" charset="0"/>
                  <a:hlinkClick r:id="rId3"/>
                </a:rPr>
                <a:t> </a:t>
              </a:r>
              <a:endParaRPr kumimoji="0" lang="en-US" b="0" i="0" u="none" strike="noStrike" kern="0" cap="none" spc="0" normalizeH="0" baseline="0" noProof="0" dirty="0">
                <a:ln>
                  <a:noFill/>
                </a:ln>
                <a:solidFill>
                  <a:srgbClr val="CBD8DD">
                    <a:lumMod val="50000"/>
                  </a:srgbClr>
                </a:solidFill>
                <a:effectLst/>
                <a:uLnTx/>
                <a:uFillTx/>
                <a:latin typeface="Times New Roman" pitchFamily="18" charset="0"/>
                <a:ea typeface="MS Mincho" pitchFamily="49" charset="-128"/>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rgbClr val="0066CC"/>
                  </a:solidFill>
                  <a:effectLst/>
                  <a:uLnTx/>
                  <a:uFillTx/>
                  <a:latin typeface="Times New Roman" pitchFamily="18" charset="0"/>
                  <a:ea typeface="MS Mincho" pitchFamily="49" charset="-128"/>
                  <a:cs typeface="Times New Roman" pitchFamily="18" charset="0"/>
                </a:rPr>
                <a:t>www.microsoft.com</a:t>
              </a:r>
              <a:endParaRPr kumimoji="0" lang="en-US" b="0" i="0" u="none" strike="noStrike" kern="0" cap="none" spc="0" normalizeH="0" baseline="0" noProof="0" dirty="0">
                <a:ln>
                  <a:noFill/>
                </a:ln>
                <a:solidFill>
                  <a:srgbClr val="2E2224"/>
                </a:solidFill>
                <a:effectLst/>
                <a:uLnTx/>
                <a:uFillTx/>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b="1" i="0" u="none" strike="noStrike" kern="0" cap="none" spc="0" normalizeH="0" baseline="0" noProof="0" dirty="0">
                <a:ln>
                  <a:noFill/>
                </a:ln>
                <a:solidFill>
                  <a:srgbClr val="000000"/>
                </a:solidFill>
                <a:effectLst/>
                <a:uLnTx/>
                <a:uFillTx/>
                <a:latin typeface="Times New Roman" pitchFamily="18" charset="0"/>
                <a:ea typeface="MS Mincho" pitchFamily="49" charset="-128"/>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b="1" i="0" u="none" strike="noStrike" kern="0" cap="none" spc="0" normalizeH="0" baseline="0" noProof="0" dirty="0">
                  <a:ln>
                    <a:noFill/>
                  </a:ln>
                  <a:solidFill>
                    <a:schemeClr val="accent6">
                      <a:lumMod val="75000"/>
                    </a:schemeClr>
                  </a:solidFill>
                  <a:effectLst/>
                  <a:uLnTx/>
                  <a:uFillTx/>
                  <a:latin typeface="Times New Roman" pitchFamily="18" charset="0"/>
                  <a:ea typeface="MS Mincho" pitchFamily="49" charset="-128"/>
                  <a:cs typeface="Times New Roman" pitchFamily="18" charset="0"/>
                </a:rPr>
                <a:t>Correct:</a:t>
              </a:r>
              <a:endParaRPr kumimoji="0" lang="en-US" b="0" i="0" u="none" strike="noStrike" kern="0" cap="none" spc="0" normalizeH="0" baseline="0" noProof="0" dirty="0">
                <a:ln>
                  <a:noFill/>
                </a:ln>
                <a:solidFill>
                  <a:schemeClr val="accent6">
                    <a:lumMod val="75000"/>
                  </a:schemeClr>
                </a:solidFill>
                <a:effectLst/>
                <a:uLnTx/>
                <a:uFillTx/>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rgbClr val="0066CC"/>
                  </a:solidFill>
                  <a:effectLst/>
                  <a:uLnTx/>
                  <a:uFillTx/>
                  <a:latin typeface="Times New Roman" pitchFamily="18" charset="0"/>
                  <a:ea typeface="MS Mincho" pitchFamily="49" charset="-128"/>
                  <a:cs typeface="Times New Roman" pitchFamily="18" charset="0"/>
                </a:rPr>
                <a:t>microsoft.com</a:t>
              </a:r>
              <a:endParaRPr kumimoji="0" lang="en-US" b="0" i="0" u="none" strike="noStrike" kern="0" cap="none" spc="0" normalizeH="0" baseline="0" noProof="0" dirty="0">
                <a:ln>
                  <a:noFill/>
                </a:ln>
                <a:solidFill>
                  <a:srgbClr val="2E2224"/>
                </a:solidFill>
                <a:effectLst/>
                <a:uLnTx/>
                <a:uFillTx/>
                <a:latin typeface="Times New Roman" pitchFamily="18" charset="0"/>
                <a:cs typeface="Times New Roman" pitchFamily="18" charset="0"/>
              </a:endParaRPr>
            </a:p>
          </p:txBody>
        </p:sp>
      </p:grpSp>
      <p:grpSp>
        <p:nvGrpSpPr>
          <p:cNvPr id="8" name="Group 7"/>
          <p:cNvGrpSpPr/>
          <p:nvPr/>
        </p:nvGrpSpPr>
        <p:grpSpPr>
          <a:xfrm>
            <a:off x="6141493" y="3035313"/>
            <a:ext cx="5883749" cy="2165338"/>
            <a:chOff x="2604551" y="2760486"/>
            <a:chExt cx="5156013" cy="2803213"/>
          </a:xfrm>
        </p:grpSpPr>
        <p:sp>
          <p:nvSpPr>
            <p:cNvPr id="9" name="Заголовок 1"/>
            <p:cNvSpPr txBox="1">
              <a:spLocks/>
            </p:cNvSpPr>
            <p:nvPr/>
          </p:nvSpPr>
          <p:spPr>
            <a:xfrm>
              <a:off x="4088156" y="2760486"/>
              <a:ext cx="3672408" cy="457200"/>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914400" rtl="0" eaLnBrk="1" fontAlgn="auto" latinLnBrk="0" hangingPunct="1">
                <a:lnSpc>
                  <a:spcPct val="100000"/>
                </a:lnSpc>
                <a:spcBef>
                  <a:spcPct val="0"/>
                </a:spcBef>
                <a:spcAft>
                  <a:spcPts val="0"/>
                </a:spcAft>
                <a:buClr>
                  <a:srgbClr val="AD7D4D">
                    <a:lumMod val="75000"/>
                  </a:srgbClr>
                </a:buClr>
                <a:buSzPct val="128000"/>
                <a:buFont typeface="Georgia" pitchFamily="18" charset="0"/>
                <a:buNone/>
                <a:tabLst/>
                <a:defRPr/>
              </a:pPr>
              <a:r>
                <a:rPr kumimoji="0" lang="en-US" sz="2800" b="0" i="0" u="none" strike="noStrike" kern="1200" cap="none" spc="0" normalizeH="0" baseline="0" noProof="0" dirty="0">
                  <a:ln>
                    <a:noFill/>
                  </a:ln>
                  <a:solidFill>
                    <a:srgbClr val="2E2224"/>
                  </a:solidFill>
                  <a:effectLst/>
                  <a:uLnTx/>
                  <a:uFillTx/>
                  <a:latin typeface="Times New Roman" pitchFamily="18" charset="0"/>
                  <a:ea typeface="+mj-ea"/>
                  <a:cs typeface="Times New Roman" pitchFamily="18" charset="0"/>
                </a:rPr>
                <a:t>Links and Text</a:t>
              </a:r>
              <a:endParaRPr kumimoji="0" lang="uk-UA" sz="2800" b="0" i="0" u="none" strike="noStrike" kern="1200" cap="none" spc="0" normalizeH="0" baseline="0" noProof="0" dirty="0">
                <a:ln>
                  <a:noFill/>
                </a:ln>
                <a:solidFill>
                  <a:srgbClr val="2E2224"/>
                </a:solidFill>
                <a:effectLst/>
                <a:uLnTx/>
                <a:uFillTx/>
                <a:latin typeface="Times New Roman" pitchFamily="18" charset="0"/>
                <a:ea typeface="+mj-ea"/>
                <a:cs typeface="Times New Roman" pitchFamily="18" charset="0"/>
              </a:endParaRPr>
            </a:p>
          </p:txBody>
        </p:sp>
        <p:sp>
          <p:nvSpPr>
            <p:cNvPr id="10" name="Объект 2"/>
            <p:cNvSpPr txBox="1">
              <a:spLocks/>
            </p:cNvSpPr>
            <p:nvPr/>
          </p:nvSpPr>
          <p:spPr>
            <a:xfrm>
              <a:off x="2604551" y="4072570"/>
              <a:ext cx="4220116" cy="1491129"/>
            </a:xfrm>
            <a:prstGeom prst="rect">
              <a:avLst/>
            </a:prstGeom>
          </p:spPr>
          <p:txBody>
            <a:bodyPr vert="horz" lIns="91440" tIns="45720" rIns="91440" bIns="45720" rtlCol="0">
              <a:noAutofit/>
            </a:bodyPr>
            <a:lstStyle/>
            <a:p>
              <a:pPr marL="171450" marR="0" lvl="0" indent="-173736" algn="l" defTabSz="914400" rtl="0" eaLnBrk="1" fontAlgn="auto" latinLnBrk="0" hangingPunct="1">
                <a:lnSpc>
                  <a:spcPct val="100000"/>
                </a:lnSpc>
                <a:spcBef>
                  <a:spcPts val="600"/>
                </a:spcBef>
                <a:spcAft>
                  <a:spcPts val="0"/>
                </a:spcAft>
                <a:buClr>
                  <a:srgbClr val="61625E"/>
                </a:buClr>
                <a:buSzTx/>
                <a:buFont typeface="Arial" pitchFamily="34" charset="0"/>
                <a:buNone/>
                <a:tabLst/>
                <a:defRPr/>
              </a:pPr>
              <a:r>
                <a:rPr kumimoji="0" lang="en-US" i="0" u="none" strike="noStrike" kern="1200" cap="none" spc="30" normalizeH="0" baseline="0" noProof="0" dirty="0">
                  <a:ln>
                    <a:noFill/>
                  </a:ln>
                  <a:solidFill>
                    <a:srgbClr val="FF0000"/>
                  </a:solidFill>
                  <a:effectLst/>
                  <a:uLnTx/>
                  <a:uFillTx/>
                  <a:latin typeface="Times New Roman" pitchFamily="18" charset="0"/>
                  <a:ea typeface="MS Mincho" pitchFamily="49" charset="-128"/>
                  <a:cs typeface="Times New Roman" pitchFamily="18" charset="0"/>
                </a:rPr>
                <a:t>Incorrect: </a:t>
              </a:r>
            </a:p>
            <a:p>
              <a:pPr marL="171450" marR="0" lvl="0" indent="-173736" algn="l" defTabSz="914400" rtl="0" eaLnBrk="1" fontAlgn="auto" latinLnBrk="0" hangingPunct="1">
                <a:lnSpc>
                  <a:spcPct val="100000"/>
                </a:lnSpc>
                <a:spcBef>
                  <a:spcPts val="600"/>
                </a:spcBef>
                <a:spcAft>
                  <a:spcPts val="0"/>
                </a:spcAft>
                <a:buClr>
                  <a:srgbClr val="61625E"/>
                </a:buClr>
                <a:buSzTx/>
                <a:buFont typeface="Arial" pitchFamily="34" charset="0"/>
                <a:buNone/>
                <a:tabLst/>
                <a:defRPr/>
              </a:pPr>
              <a:r>
                <a:rPr kumimoji="0" lang="en-US" b="0" i="0" u="none" strike="noStrike" kern="1200" cap="none" spc="30" normalizeH="0" baseline="0" noProof="0" dirty="0">
                  <a:ln>
                    <a:noFill/>
                  </a:ln>
                  <a:solidFill>
                    <a:srgbClr val="00B0F0"/>
                  </a:solidFill>
                  <a:effectLst/>
                  <a:uLnTx/>
                  <a:uFillTx/>
                  <a:latin typeface="Times New Roman" pitchFamily="18" charset="0"/>
                  <a:ea typeface="+mn-ea"/>
                  <a:cs typeface="Times New Roman" pitchFamily="18" charset="0"/>
                </a:rPr>
                <a:t>Go</a:t>
              </a:r>
              <a:r>
                <a:rPr kumimoji="0" lang="en-US" b="0" i="0" u="none" strike="noStrike" kern="1200" cap="none" spc="30" normalizeH="0" baseline="0" noProof="0" dirty="0">
                  <a:ln>
                    <a:noFill/>
                  </a:ln>
                  <a:solidFill>
                    <a:srgbClr val="964D2C"/>
                  </a:solidFill>
                  <a:effectLst/>
                  <a:uLnTx/>
                  <a:uFillTx/>
                  <a:latin typeface="Times New Roman" pitchFamily="18" charset="0"/>
                  <a:ea typeface="+mn-ea"/>
                  <a:cs typeface="Times New Roman" pitchFamily="18" charset="0"/>
                </a:rPr>
                <a:t> </a:t>
              </a:r>
              <a:r>
                <a:rPr kumimoji="0" lang="en-US" b="0" i="0" u="none" strike="noStrike" kern="1200" cap="none" spc="30" normalizeH="0" baseline="0" noProof="0" dirty="0">
                  <a:ln>
                    <a:noFill/>
                  </a:ln>
                  <a:solidFill>
                    <a:srgbClr val="48231E"/>
                  </a:solidFill>
                  <a:effectLst/>
                  <a:uLnTx/>
                  <a:uFillTx/>
                  <a:latin typeface="Times New Roman" pitchFamily="18" charset="0"/>
                  <a:ea typeface="+mn-ea"/>
                  <a:cs typeface="Times New Roman" pitchFamily="18" charset="0"/>
                </a:rPr>
                <a:t>to a newsgroup.</a:t>
              </a:r>
            </a:p>
            <a:p>
              <a:pPr marL="171450" marR="0" lvl="0" indent="-173736" algn="l" defTabSz="914400" rtl="0" eaLnBrk="1" fontAlgn="auto" latinLnBrk="0" hangingPunct="1">
                <a:lnSpc>
                  <a:spcPct val="100000"/>
                </a:lnSpc>
                <a:spcBef>
                  <a:spcPts val="600"/>
                </a:spcBef>
                <a:spcAft>
                  <a:spcPts val="0"/>
                </a:spcAft>
                <a:buClr>
                  <a:srgbClr val="61625E"/>
                </a:buClr>
                <a:buSzTx/>
                <a:buFont typeface="Arial" pitchFamily="34" charset="0"/>
                <a:buNone/>
                <a:tabLst/>
                <a:defRPr/>
              </a:pPr>
              <a:endParaRPr kumimoji="0" lang="en-US" b="1" i="0" u="none" strike="noStrike" kern="1200" cap="none" spc="30" normalizeH="0" baseline="0" noProof="0" dirty="0">
                <a:ln>
                  <a:noFill/>
                </a:ln>
                <a:solidFill>
                  <a:srgbClr val="48231E"/>
                </a:solidFill>
                <a:effectLst/>
                <a:uLnTx/>
                <a:uFillTx/>
                <a:latin typeface="Times New Roman" pitchFamily="18" charset="0"/>
                <a:ea typeface="+mn-ea"/>
                <a:cs typeface="Times New Roman" pitchFamily="18" charset="0"/>
              </a:endParaRPr>
            </a:p>
            <a:p>
              <a:pPr marL="171450" marR="0" lvl="0" indent="-173736" algn="l" defTabSz="914400" rtl="0" eaLnBrk="1" fontAlgn="auto" latinLnBrk="0" hangingPunct="1">
                <a:lnSpc>
                  <a:spcPct val="100000"/>
                </a:lnSpc>
                <a:spcBef>
                  <a:spcPts val="600"/>
                </a:spcBef>
                <a:spcAft>
                  <a:spcPts val="0"/>
                </a:spcAft>
                <a:buClr>
                  <a:srgbClr val="61625E"/>
                </a:buClr>
                <a:buSzTx/>
                <a:buFont typeface="Arial" pitchFamily="34" charset="0"/>
                <a:buNone/>
                <a:tabLst/>
                <a:defRPr/>
              </a:pPr>
              <a:r>
                <a:rPr kumimoji="0" lang="en-US" b="1" i="0" u="none" strike="noStrike" kern="1200" cap="none" spc="30" normalizeH="0" baseline="0" noProof="0" dirty="0">
                  <a:ln>
                    <a:noFill/>
                  </a:ln>
                  <a:solidFill>
                    <a:schemeClr val="accent6">
                      <a:lumMod val="75000"/>
                    </a:schemeClr>
                  </a:solidFill>
                  <a:effectLst/>
                  <a:uLnTx/>
                  <a:uFillTx/>
                  <a:latin typeface="Times New Roman" pitchFamily="18" charset="0"/>
                  <a:ea typeface="+mn-ea"/>
                  <a:cs typeface="Times New Roman" pitchFamily="18" charset="0"/>
                </a:rPr>
                <a:t>Correct:</a:t>
              </a:r>
              <a:endParaRPr kumimoji="0" lang="en-US" b="0" i="0" u="none" strike="noStrike" kern="1200" cap="none" spc="30" normalizeH="0" baseline="0" noProof="0" dirty="0">
                <a:ln>
                  <a:noFill/>
                </a:ln>
                <a:solidFill>
                  <a:schemeClr val="accent6">
                    <a:lumMod val="75000"/>
                  </a:schemeClr>
                </a:solidFill>
                <a:effectLst/>
                <a:uLnTx/>
                <a:uFillTx/>
                <a:latin typeface="Times New Roman" pitchFamily="18" charset="0"/>
                <a:ea typeface="+mn-ea"/>
                <a:cs typeface="Times New Roman" pitchFamily="18" charset="0"/>
              </a:endParaRPr>
            </a:p>
            <a:p>
              <a:pPr marL="171450" marR="0" lvl="0" indent="-173736" algn="l" defTabSz="914400" rtl="0" eaLnBrk="1" fontAlgn="auto" latinLnBrk="0" hangingPunct="1">
                <a:lnSpc>
                  <a:spcPct val="100000"/>
                </a:lnSpc>
                <a:spcBef>
                  <a:spcPts val="600"/>
                </a:spcBef>
                <a:spcAft>
                  <a:spcPts val="0"/>
                </a:spcAft>
                <a:buClr>
                  <a:srgbClr val="61625E"/>
                </a:buClr>
                <a:buSzTx/>
                <a:buFont typeface="Arial" pitchFamily="34" charset="0"/>
                <a:buNone/>
                <a:tabLst/>
                <a:defRPr/>
              </a:pPr>
              <a:r>
                <a:rPr kumimoji="0" lang="en-US" b="0" i="0" u="none" strike="noStrike" kern="1200" cap="none" spc="30" normalizeH="0" baseline="0" noProof="0" dirty="0">
                  <a:ln>
                    <a:noFill/>
                  </a:ln>
                  <a:solidFill>
                    <a:srgbClr val="48231E"/>
                  </a:solidFill>
                  <a:effectLst/>
                  <a:uLnTx/>
                  <a:uFillTx/>
                  <a:latin typeface="Times New Roman" pitchFamily="18" charset="0"/>
                  <a:ea typeface="+mn-ea"/>
                  <a:cs typeface="Times New Roman" pitchFamily="18" charset="0"/>
                </a:rPr>
                <a:t>Go to a </a:t>
              </a:r>
              <a:r>
                <a:rPr kumimoji="0" lang="en-US" b="0" i="0" u="none" strike="noStrike" kern="1200" cap="none" spc="30" normalizeH="0" baseline="0" noProof="0" dirty="0">
                  <a:ln>
                    <a:noFill/>
                  </a:ln>
                  <a:solidFill>
                    <a:srgbClr val="00B0F0"/>
                  </a:solidFill>
                  <a:effectLst/>
                  <a:uLnTx/>
                  <a:uFillTx/>
                  <a:latin typeface="Times New Roman" pitchFamily="18" charset="0"/>
                  <a:ea typeface="+mn-ea"/>
                  <a:cs typeface="Times New Roman" pitchFamily="18" charset="0"/>
                </a:rPr>
                <a:t>newsgroup</a:t>
              </a:r>
              <a:r>
                <a:rPr kumimoji="0" lang="en-US" b="0" i="0" u="none" strike="noStrike" kern="1200" cap="none" spc="30" normalizeH="0" baseline="0" noProof="0" dirty="0">
                  <a:ln>
                    <a:noFill/>
                  </a:ln>
                  <a:solidFill>
                    <a:srgbClr val="2E2224"/>
                  </a:solidFill>
                  <a:effectLst/>
                  <a:uLnTx/>
                  <a:uFillTx/>
                  <a:latin typeface="Times New Roman" pitchFamily="18" charset="0"/>
                  <a:ea typeface="+mn-ea"/>
                  <a:cs typeface="Times New Roman" pitchFamily="18" charset="0"/>
                </a:rPr>
                <a:t>.</a:t>
              </a:r>
            </a:p>
          </p:txBody>
        </p:sp>
      </p:grpSp>
      <p:sp>
        <p:nvSpPr>
          <p:cNvPr id="11" name="TextBox 10"/>
          <p:cNvSpPr txBox="1"/>
          <p:nvPr/>
        </p:nvSpPr>
        <p:spPr>
          <a:xfrm>
            <a:off x="4953000" y="596354"/>
            <a:ext cx="2190023" cy="769441"/>
          </a:xfrm>
          <a:prstGeom prst="rect">
            <a:avLst/>
          </a:prstGeom>
          <a:noFill/>
        </p:spPr>
        <p:txBody>
          <a:bodyPr wrap="none" rtlCol="0">
            <a:spAutoFit/>
          </a:bodyPr>
          <a:lstStyle/>
          <a:p>
            <a:r>
              <a:rPr lang="en-US" sz="4400" dirty="0">
                <a:latin typeface="Times New Roman" panose="02020603050405020304" pitchFamily="18" charset="0"/>
                <a:cs typeface="Times New Roman" panose="02020603050405020304" pitchFamily="18" charset="0"/>
              </a:rPr>
              <a:t>Example</a:t>
            </a:r>
            <a:endParaRPr lang="uk-UA"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0779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pSp>
        <p:nvGrpSpPr>
          <p:cNvPr id="5" name="Group 4"/>
          <p:cNvGrpSpPr/>
          <p:nvPr/>
        </p:nvGrpSpPr>
        <p:grpSpPr>
          <a:xfrm>
            <a:off x="5229828" y="2372320"/>
            <a:ext cx="6831677" cy="3115047"/>
            <a:chOff x="2572203" y="366449"/>
            <a:chExt cx="7158062" cy="3115047"/>
          </a:xfrm>
        </p:grpSpPr>
        <p:sp>
          <p:nvSpPr>
            <p:cNvPr id="6" name="Заголовок 1"/>
            <p:cNvSpPr txBox="1">
              <a:spLocks/>
            </p:cNvSpPr>
            <p:nvPr/>
          </p:nvSpPr>
          <p:spPr>
            <a:xfrm>
              <a:off x="3961948" y="366449"/>
              <a:ext cx="4536504" cy="457200"/>
            </a:xfrm>
            <a:prstGeom prst="rect">
              <a:avLst/>
            </a:prstGeom>
          </p:spPr>
          <p:txBody>
            <a:bodyPr vert="horz" lIns="91440" tIns="45720" rIns="91440" bIns="45720" rtlCol="0" anchor="b" anchorCtr="0">
              <a:normAutofit fontScale="82500" lnSpcReduction="20000"/>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3600" b="0" i="0" u="none" strike="noStrike" kern="1200" cap="none" spc="0" normalizeH="0" baseline="0" noProof="0" dirty="0">
                  <a:ln>
                    <a:noFill/>
                  </a:ln>
                  <a:solidFill>
                    <a:srgbClr val="48231E"/>
                  </a:solidFill>
                  <a:effectLst/>
                  <a:uLnTx/>
                  <a:uFillTx/>
                  <a:latin typeface="Times New Roman" pitchFamily="18" charset="0"/>
                  <a:ea typeface="+mj-ea"/>
                  <a:cs typeface="Times New Roman" pitchFamily="18" charset="0"/>
                </a:rPr>
                <a:t>Drop-Down Lists</a:t>
              </a:r>
              <a:endParaRPr kumimoji="0" lang="uk-UA" sz="3600" b="0" i="0" u="none" strike="noStrike" kern="1200" cap="none" spc="0" normalizeH="0" baseline="0" noProof="0" dirty="0">
                <a:ln>
                  <a:noFill/>
                </a:ln>
                <a:solidFill>
                  <a:srgbClr val="48231E"/>
                </a:solidFill>
                <a:effectLst/>
                <a:uLnTx/>
                <a:uFillTx/>
                <a:latin typeface="Times New Roman" pitchFamily="18" charset="0"/>
                <a:ea typeface="+mj-ea"/>
                <a:cs typeface="Times New Roman" pitchFamily="18" charset="0"/>
              </a:endParaRPr>
            </a:p>
          </p:txBody>
        </p:sp>
        <p:sp>
          <p:nvSpPr>
            <p:cNvPr id="7" name="Rectangle 4"/>
            <p:cNvSpPr>
              <a:spLocks noChangeArrowheads="1"/>
            </p:cNvSpPr>
            <p:nvPr/>
          </p:nvSpPr>
          <p:spPr bwMode="auto">
            <a:xfrm>
              <a:off x="2572203" y="1330368"/>
              <a:ext cx="928694"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chemeClr val="accent6">
                      <a:lumMod val="75000"/>
                    </a:schemeClr>
                  </a:solidFill>
                  <a:effectLst/>
                  <a:latin typeface="Times New Roman" panose="02020603050405020304" pitchFamily="18" charset="0"/>
                  <a:ea typeface="MS Mincho" pitchFamily="49" charset="-128"/>
                  <a:cs typeface="Times New Roman" pitchFamily="18" charset="0"/>
                </a:rPr>
                <a:t>Correct:</a:t>
              </a:r>
              <a:endParaRPr kumimoji="0" lang="en-US" sz="1400" i="0" u="none" strike="noStrike" cap="none" normalizeH="0" baseline="0" dirty="0">
                <a:ln>
                  <a:noFill/>
                </a:ln>
                <a:solidFill>
                  <a:schemeClr val="accent6">
                    <a:lumMod val="75000"/>
                  </a:schemeClr>
                </a:solidFill>
                <a:effectLst/>
                <a:latin typeface="Times New Roman" pitchFamily="18" charset="0"/>
                <a:cs typeface="Times New Roman" pitchFamily="18" charset="0"/>
              </a:endParaRPr>
            </a:p>
          </p:txBody>
        </p:sp>
        <p:pic>
          <p:nvPicPr>
            <p:cNvPr id="8" name="Picture 1"/>
            <p:cNvPicPr>
              <a:picLocks noChangeAspect="1" noChangeArrowheads="1"/>
            </p:cNvPicPr>
            <p:nvPr/>
          </p:nvPicPr>
          <p:blipFill>
            <a:blip r:embed="rId3" cstate="print"/>
            <a:srcRect/>
            <a:stretch>
              <a:fillRect/>
            </a:stretch>
          </p:blipFill>
          <p:spPr bwMode="auto">
            <a:xfrm>
              <a:off x="3713299" y="1326109"/>
              <a:ext cx="2286016" cy="2155387"/>
            </a:xfrm>
            <a:prstGeom prst="rect">
              <a:avLst/>
            </a:prstGeom>
            <a:noFill/>
            <a:ln w="9525">
              <a:noFill/>
              <a:miter lim="800000"/>
              <a:headEnd/>
              <a:tailEnd/>
            </a:ln>
          </p:spPr>
        </p:pic>
        <p:sp>
          <p:nvSpPr>
            <p:cNvPr id="9" name="Rectangle 3"/>
            <p:cNvSpPr>
              <a:spLocks noChangeArrowheads="1"/>
            </p:cNvSpPr>
            <p:nvPr/>
          </p:nvSpPr>
          <p:spPr bwMode="auto">
            <a:xfrm>
              <a:off x="6362599" y="1330369"/>
              <a:ext cx="1000702"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0000"/>
                  </a:solidFill>
                  <a:effectLst/>
                  <a:latin typeface="Times New Roman" panose="02020603050405020304" pitchFamily="18" charset="0"/>
                  <a:ea typeface="MS Mincho" pitchFamily="49" charset="-128"/>
                  <a:cs typeface="Times New Roman" pitchFamily="18" charset="0"/>
                </a:rPr>
                <a:t>Incorrect:</a:t>
              </a:r>
              <a:endParaRPr kumimoji="0" lang="en-US" sz="1400" b="0" i="0" u="none" strike="noStrike" cap="none" normalizeH="0" baseline="0" dirty="0">
                <a:ln>
                  <a:noFill/>
                </a:ln>
                <a:solidFill>
                  <a:srgbClr val="FF0000"/>
                </a:solidFill>
                <a:effectLst/>
                <a:latin typeface="Times New Roman" pitchFamily="18" charset="0"/>
                <a:cs typeface="Times New Roman" pitchFamily="18" charset="0"/>
              </a:endParaRPr>
            </a:p>
          </p:txBody>
        </p:sp>
        <p:pic>
          <p:nvPicPr>
            <p:cNvPr id="10" name="Picture 2"/>
            <p:cNvPicPr>
              <a:picLocks noChangeAspect="1" noChangeArrowheads="1"/>
            </p:cNvPicPr>
            <p:nvPr/>
          </p:nvPicPr>
          <p:blipFill>
            <a:blip r:embed="rId4" cstate="print"/>
            <a:srcRect/>
            <a:stretch>
              <a:fillRect/>
            </a:stretch>
          </p:blipFill>
          <p:spPr bwMode="auto">
            <a:xfrm>
              <a:off x="7515687" y="1338500"/>
              <a:ext cx="2214578" cy="2088031"/>
            </a:xfrm>
            <a:prstGeom prst="rect">
              <a:avLst/>
            </a:prstGeom>
            <a:noFill/>
            <a:ln w="9525">
              <a:noFill/>
              <a:miter lim="800000"/>
              <a:headEnd/>
              <a:tailEnd/>
            </a:ln>
          </p:spPr>
        </p:pic>
      </p:grpSp>
      <p:grpSp>
        <p:nvGrpSpPr>
          <p:cNvPr id="11" name="Group 10"/>
          <p:cNvGrpSpPr/>
          <p:nvPr/>
        </p:nvGrpSpPr>
        <p:grpSpPr>
          <a:xfrm>
            <a:off x="234346" y="2324393"/>
            <a:ext cx="4995482" cy="2805121"/>
            <a:chOff x="4111097" y="3662389"/>
            <a:chExt cx="5540930" cy="2805121"/>
          </a:xfrm>
        </p:grpSpPr>
        <p:sp>
          <p:nvSpPr>
            <p:cNvPr id="12" name="Заголовок 1"/>
            <p:cNvSpPr txBox="1">
              <a:spLocks/>
            </p:cNvSpPr>
            <p:nvPr/>
          </p:nvSpPr>
          <p:spPr>
            <a:xfrm>
              <a:off x="4504161" y="3662389"/>
              <a:ext cx="2952328" cy="457200"/>
            </a:xfrm>
            <a:prstGeom prst="rect">
              <a:avLst/>
            </a:prstGeom>
          </p:spPr>
          <p:txBody>
            <a:bodyPr vert="horz" lIns="91440" tIns="45720" rIns="91440" bIns="45720" rtlCol="0" anchor="b" anchorCtr="0">
              <a:normAutofit fontScale="70000" lnSpcReduction="20000"/>
            </a:bodyPr>
            <a:lstStyle>
              <a:lvl1pPr algn="l" defTabSz="914400" rtl="0" eaLnBrk="1" latinLnBrk="0" hangingPunct="1">
                <a:spcBef>
                  <a:spcPts val="400"/>
                </a:spcBef>
                <a:buNone/>
                <a:defRPr sz="3600" b="0" kern="1200" cap="none" spc="0" baseline="0">
                  <a:solidFill>
                    <a:schemeClr val="tx2"/>
                  </a:solidFill>
                  <a:latin typeface="+mj-lt"/>
                  <a:ea typeface="+mj-ea"/>
                  <a:cs typeface="Tunga" pitchFamily="2"/>
                </a:defRPr>
              </a:lvl1pPr>
            </a:lstStyle>
            <a:p>
              <a:r>
                <a:rPr lang="en-US" dirty="0">
                  <a:solidFill>
                    <a:srgbClr val="401D06"/>
                  </a:solidFill>
                  <a:latin typeface="Times New Roman" pitchFamily="18" charset="0"/>
                  <a:cs typeface="Times New Roman" pitchFamily="18" charset="0"/>
                </a:rPr>
                <a:t>Command buttons</a:t>
              </a:r>
              <a:endParaRPr lang="uk-UA" dirty="0">
                <a:solidFill>
                  <a:srgbClr val="401D06"/>
                </a:solidFill>
                <a:latin typeface="Times New Roman" pitchFamily="18" charset="0"/>
                <a:cs typeface="Times New Roman" pitchFamily="18" charset="0"/>
              </a:endParaRPr>
            </a:p>
          </p:txBody>
        </p:sp>
        <p:sp>
          <p:nvSpPr>
            <p:cNvPr id="13" name="Rectangle 5"/>
            <p:cNvSpPr>
              <a:spLocks noChangeArrowheads="1"/>
            </p:cNvSpPr>
            <p:nvPr/>
          </p:nvSpPr>
          <p:spPr bwMode="auto">
            <a:xfrm>
              <a:off x="4123876" y="4252151"/>
              <a:ext cx="908772"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chemeClr val="accent6">
                      <a:lumMod val="75000"/>
                    </a:schemeClr>
                  </a:solidFill>
                  <a:effectLst/>
                  <a:latin typeface="Times New Roman" panose="02020603050405020304" pitchFamily="18" charset="0"/>
                  <a:ea typeface="MS Mincho" pitchFamily="49" charset="-128"/>
                  <a:cs typeface="Times New Roman" panose="02020603050405020304" pitchFamily="18" charset="0"/>
                </a:rPr>
                <a:t>Correct:</a:t>
              </a:r>
              <a:endParaRPr kumimoji="0" lang="en-US" sz="1400" i="0" u="none" strike="noStrike" cap="none" normalizeH="0" baseline="0" dirty="0">
                <a:ln>
                  <a:noFill/>
                </a:ln>
                <a:solidFill>
                  <a:schemeClr val="accent6">
                    <a:lumMod val="75000"/>
                  </a:schemeClr>
                </a:solidFill>
                <a:effectLst/>
                <a:latin typeface="Times New Roman" panose="02020603050405020304" pitchFamily="18" charset="0"/>
                <a:cs typeface="Times New Roman" panose="02020603050405020304" pitchFamily="18" charset="0"/>
              </a:endParaRPr>
            </a:p>
          </p:txBody>
        </p:sp>
        <p:pic>
          <p:nvPicPr>
            <p:cNvPr id="14" name="Picture 1"/>
            <p:cNvPicPr>
              <a:picLocks noChangeAspect="1" noChangeArrowheads="1"/>
            </p:cNvPicPr>
            <p:nvPr/>
          </p:nvPicPr>
          <p:blipFill>
            <a:blip r:embed="rId5" cstate="print"/>
            <a:srcRect/>
            <a:stretch>
              <a:fillRect/>
            </a:stretch>
          </p:blipFill>
          <p:spPr bwMode="auto">
            <a:xfrm>
              <a:off x="5209808" y="4262400"/>
              <a:ext cx="4429156" cy="899459"/>
            </a:xfrm>
            <a:prstGeom prst="rect">
              <a:avLst/>
            </a:prstGeom>
            <a:noFill/>
            <a:ln w="9525">
              <a:noFill/>
              <a:miter lim="800000"/>
              <a:headEnd/>
              <a:tailEnd/>
            </a:ln>
          </p:spPr>
        </p:pic>
        <p:sp>
          <p:nvSpPr>
            <p:cNvPr id="15" name="Rectangle 6"/>
            <p:cNvSpPr>
              <a:spLocks noChangeArrowheads="1"/>
            </p:cNvSpPr>
            <p:nvPr/>
          </p:nvSpPr>
          <p:spPr bwMode="auto">
            <a:xfrm>
              <a:off x="4111097" y="5608089"/>
              <a:ext cx="960456"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0000"/>
                  </a:solidFill>
                  <a:effectLst/>
                  <a:latin typeface="Times New Roman" panose="02020603050405020304" pitchFamily="18" charset="0"/>
                  <a:ea typeface="MS Mincho" pitchFamily="49" charset="-128"/>
                  <a:cs typeface="Times New Roman" panose="02020603050405020304" pitchFamily="18" charset="0"/>
                </a:rPr>
                <a:t>Incorrect:</a:t>
              </a:r>
              <a:endParaRPr kumimoji="0" lang="en-US" sz="14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p:txBody>
        </p:sp>
        <p:pic>
          <p:nvPicPr>
            <p:cNvPr id="16" name="Picture 3"/>
            <p:cNvPicPr>
              <a:picLocks noChangeAspect="1" noChangeArrowheads="1"/>
            </p:cNvPicPr>
            <p:nvPr/>
          </p:nvPicPr>
          <p:blipFill>
            <a:blip r:embed="rId6" cstate="print"/>
            <a:srcRect/>
            <a:stretch>
              <a:fillRect/>
            </a:stretch>
          </p:blipFill>
          <p:spPr bwMode="auto">
            <a:xfrm>
              <a:off x="5222871" y="5610254"/>
              <a:ext cx="4429156" cy="857256"/>
            </a:xfrm>
            <a:prstGeom prst="rect">
              <a:avLst/>
            </a:prstGeom>
            <a:noFill/>
            <a:ln w="9525">
              <a:noFill/>
              <a:miter lim="800000"/>
              <a:headEnd/>
              <a:tailEnd/>
            </a:ln>
          </p:spPr>
        </p:pic>
      </p:grpSp>
      <p:sp>
        <p:nvSpPr>
          <p:cNvPr id="17" name="TextBox 16"/>
          <p:cNvSpPr txBox="1"/>
          <p:nvPr/>
        </p:nvSpPr>
        <p:spPr>
          <a:xfrm>
            <a:off x="4953000" y="596354"/>
            <a:ext cx="2190023" cy="769441"/>
          </a:xfrm>
          <a:prstGeom prst="rect">
            <a:avLst/>
          </a:prstGeom>
          <a:noFill/>
        </p:spPr>
        <p:txBody>
          <a:bodyPr wrap="none" rtlCol="0">
            <a:spAutoFit/>
          </a:bodyPr>
          <a:lstStyle/>
          <a:p>
            <a:r>
              <a:rPr lang="en-US" sz="4400" dirty="0">
                <a:latin typeface="Times New Roman" panose="02020603050405020304" pitchFamily="18" charset="0"/>
                <a:cs typeface="Times New Roman" panose="02020603050405020304" pitchFamily="18" charset="0"/>
              </a:rPr>
              <a:t>Example</a:t>
            </a:r>
            <a:endParaRPr lang="uk-UA"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5299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7" name="Заголовок 1"/>
          <p:cNvSpPr txBox="1">
            <a:spLocks/>
          </p:cNvSpPr>
          <p:nvPr/>
        </p:nvSpPr>
        <p:spPr>
          <a:xfrm>
            <a:off x="3761068" y="323026"/>
            <a:ext cx="5537151" cy="1687543"/>
          </a:xfrm>
          <a:prstGeom prst="rect">
            <a:avLst/>
          </a:prstGeom>
        </p:spPr>
        <p:txBody>
          <a:bodyPr vert="horz" lIns="91440" tIns="45720" rIns="91440" bIns="45720" rtlCol="0" anchor="ctr" anchorCtr="0">
            <a:normAutofit/>
          </a:bodyPr>
          <a:lstStyle>
            <a:lvl1pPr algn="l" defTabSz="914400" rtl="0" eaLnBrk="1" latinLnBrk="0" hangingPunct="1">
              <a:spcBef>
                <a:spcPts val="400"/>
              </a:spcBef>
              <a:buNone/>
              <a:defRPr sz="3600" b="0" kern="1200" cap="none" spc="0" baseline="0">
                <a:solidFill>
                  <a:schemeClr val="tx2"/>
                </a:solidFill>
                <a:latin typeface="+mj-lt"/>
                <a:ea typeface="+mj-ea"/>
                <a:cs typeface="Tunga" pitchFamily="2"/>
              </a:defRPr>
            </a:lvl1pPr>
          </a:lstStyle>
          <a:p>
            <a:pPr marL="182880"/>
            <a:r>
              <a:rPr lang="en-US" sz="4000" dirty="0">
                <a:solidFill>
                  <a:srgbClr val="401D06"/>
                </a:solidFill>
                <a:latin typeface="Times New Roman" pitchFamily="18" charset="0"/>
                <a:cs typeface="Times New Roman" pitchFamily="18" charset="0"/>
              </a:rPr>
              <a:t>Regression, Re-testing</a:t>
            </a:r>
            <a:endParaRPr lang="uk-UA" sz="4000" dirty="0">
              <a:solidFill>
                <a:srgbClr val="401D06"/>
              </a:solidFill>
              <a:latin typeface="Times New Roman" pitchFamily="18" charset="0"/>
              <a:cs typeface="Times New Roman" pitchFamily="18" charset="0"/>
            </a:endParaRPr>
          </a:p>
        </p:txBody>
      </p:sp>
    </p:spTree>
    <p:extLst>
      <p:ext uri="{BB962C8B-B14F-4D97-AF65-F5344CB8AC3E}">
        <p14:creationId xmlns:p14="http://schemas.microsoft.com/office/powerpoint/2010/main" val="2789119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Заголовок 1"/>
          <p:cNvSpPr txBox="1">
            <a:spLocks/>
          </p:cNvSpPr>
          <p:nvPr/>
        </p:nvSpPr>
        <p:spPr>
          <a:xfrm>
            <a:off x="383029" y="362270"/>
            <a:ext cx="11808971" cy="1143000"/>
          </a:xfrm>
          <a:prstGeom prst="rect">
            <a:avLst/>
          </a:prstGeom>
        </p:spPr>
        <p:txBody>
          <a:bodyPr vert="horz" lIns="91440" tIns="45720" rIns="91440" bIns="45720" rtlCol="0" anchor="ctr" anchorCtr="0">
            <a:no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4000" b="0" i="0" u="none" strike="noStrike" kern="1200" cap="none" spc="0" normalizeH="0" baseline="0" noProof="0" dirty="0">
                <a:ln>
                  <a:noFill/>
                </a:ln>
                <a:solidFill>
                  <a:srgbClr val="48231E"/>
                </a:solidFill>
                <a:effectLst/>
                <a:uLnTx/>
                <a:uFillTx/>
                <a:latin typeface="Times New Roman" pitchFamily="18" charset="0"/>
                <a:ea typeface="+mj-ea"/>
                <a:cs typeface="Times New Roman" pitchFamily="18" charset="0"/>
              </a:rPr>
              <a:t>Confirmation testing (re-testing)</a:t>
            </a:r>
            <a:endParaRPr kumimoji="0" lang="uk-UA" sz="4000" b="0" i="0" u="none" strike="noStrike" kern="1200" cap="none" spc="0" normalizeH="0" baseline="0" noProof="0" dirty="0">
              <a:ln>
                <a:noFill/>
              </a:ln>
              <a:solidFill>
                <a:srgbClr val="48231E"/>
              </a:solidFill>
              <a:effectLst/>
              <a:uLnTx/>
              <a:uFillTx/>
              <a:latin typeface="Times New Roman" pitchFamily="18" charset="0"/>
              <a:ea typeface="+mj-ea"/>
              <a:cs typeface="Times New Roman" pitchFamily="18" charset="0"/>
            </a:endParaRPr>
          </a:p>
        </p:txBody>
      </p:sp>
      <p:sp>
        <p:nvSpPr>
          <p:cNvPr id="6" name="Объект 3"/>
          <p:cNvSpPr txBox="1">
            <a:spLocks/>
          </p:cNvSpPr>
          <p:nvPr/>
        </p:nvSpPr>
        <p:spPr>
          <a:xfrm>
            <a:off x="177036" y="2375937"/>
            <a:ext cx="11834630" cy="1321867"/>
          </a:xfrm>
          <a:prstGeom prst="rect">
            <a:avLst/>
          </a:prstGeom>
        </p:spPr>
        <p:txBody>
          <a:bodyPr vert="horz" lIns="91440" tIns="45720" rIns="91440" bIns="45720" rtlCol="0">
            <a:normAutofit/>
          </a:bodyPr>
          <a:lstStyle/>
          <a:p>
            <a:pPr marL="45720" marR="0" lvl="0" indent="0" algn="just" defTabSz="914400" rtl="0" eaLnBrk="1" fontAlgn="auto" latinLnBrk="0" hangingPunct="1">
              <a:lnSpc>
                <a:spcPct val="100000"/>
              </a:lnSpc>
              <a:spcBef>
                <a:spcPts val="600"/>
              </a:spcBef>
              <a:spcAft>
                <a:spcPts val="0"/>
              </a:spcAft>
              <a:buClr>
                <a:srgbClr val="61625E"/>
              </a:buClr>
              <a:buSzTx/>
              <a:buFont typeface="Arial" pitchFamily="34" charset="0"/>
              <a:buNone/>
              <a:tabLst/>
              <a:defRPr/>
            </a:pPr>
            <a:r>
              <a:rPr kumimoji="0" lang="en-US" sz="2000" b="0" i="0" u="none" strike="noStrike" kern="1200" cap="none" spc="30" normalizeH="0" baseline="0" noProof="0" dirty="0">
                <a:ln>
                  <a:noFill/>
                </a:ln>
                <a:solidFill>
                  <a:srgbClr val="48231E"/>
                </a:solidFill>
                <a:effectLst/>
                <a:uLnTx/>
                <a:uFillTx/>
                <a:latin typeface="Times New Roman" pitchFamily="18" charset="0"/>
                <a:ea typeface="+mn-ea"/>
                <a:cs typeface="Times New Roman" pitchFamily="18" charset="0"/>
              </a:rPr>
              <a:t>Confirmation testing - retesting, which confirms that the bug has been sent. There are words synonymous with re-testing.</a:t>
            </a:r>
            <a:endParaRPr kumimoji="0" lang="uk-UA" sz="2000" b="0" i="0" u="none" strike="noStrike" kern="1200" cap="none" spc="30" normalizeH="0" baseline="0" noProof="0" dirty="0">
              <a:ln>
                <a:noFill/>
              </a:ln>
              <a:solidFill>
                <a:srgbClr val="48231E"/>
              </a:solidFill>
              <a:effectLst/>
              <a:uLnTx/>
              <a:uFillTx/>
              <a:latin typeface="Times New Roman" pitchFamily="18" charset="0"/>
              <a:ea typeface="+mn-ea"/>
              <a:cs typeface="Times New Roman" pitchFamily="18" charset="0"/>
            </a:endParaRPr>
          </a:p>
        </p:txBody>
      </p:sp>
      <p:pic>
        <p:nvPicPr>
          <p:cNvPr id="7" name="Picture 2"/>
          <p:cNvPicPr>
            <a:picLocks noChangeAspect="1"/>
          </p:cNvPicPr>
          <p:nvPr/>
        </p:nvPicPr>
        <p:blipFill>
          <a:blip r:embed="rId3" cstate="print">
            <a:clrChange>
              <a:clrFrom>
                <a:srgbClr val="FFFFFF"/>
              </a:clrFrom>
              <a:clrTo>
                <a:srgbClr val="FFFFFF">
                  <a:alpha val="0"/>
                </a:srgbClr>
              </a:clrTo>
            </a:clrChange>
            <a:lum bright="-40000" contrast="30000"/>
          </a:blip>
          <a:stretch>
            <a:fillRect/>
          </a:stretch>
        </p:blipFill>
        <p:spPr>
          <a:xfrm>
            <a:off x="4926186" y="3356764"/>
            <a:ext cx="2859860" cy="1783207"/>
          </a:xfrm>
          <a:prstGeom prst="rect">
            <a:avLst/>
          </a:prstGeom>
        </p:spPr>
      </p:pic>
      <p:sp>
        <p:nvSpPr>
          <p:cNvPr id="8" name="Rectangle 4"/>
          <p:cNvSpPr/>
          <p:nvPr/>
        </p:nvSpPr>
        <p:spPr>
          <a:xfrm>
            <a:off x="202694" y="5363881"/>
            <a:ext cx="11808971" cy="707886"/>
          </a:xfrm>
          <a:prstGeom prst="rect">
            <a:avLst/>
          </a:prstGeom>
        </p:spPr>
        <p:txBody>
          <a:bodyPr wrap="square">
            <a:spAutoFit/>
          </a:bodyPr>
          <a:lstStyle/>
          <a:p>
            <a:pPr algn="just"/>
            <a:r>
              <a:rPr lang="en-US" sz="2000" dirty="0">
                <a:latin typeface="Times New Roman" pitchFamily="18" charset="0"/>
                <a:cs typeface="Times New Roman" pitchFamily="18" charset="0"/>
              </a:rPr>
              <a:t>It is important to ensure that the test is executed </a:t>
            </a:r>
            <a:r>
              <a:rPr lang="en-US" sz="2000" dirty="0">
                <a:solidFill>
                  <a:srgbClr val="FF0000"/>
                </a:solidFill>
                <a:latin typeface="Times New Roman" pitchFamily="18" charset="0"/>
                <a:cs typeface="Times New Roman" pitchFamily="18" charset="0"/>
              </a:rPr>
              <a:t>in exactly the same way </a:t>
            </a:r>
            <a:r>
              <a:rPr lang="en-US" sz="2000" dirty="0">
                <a:latin typeface="Times New Roman" pitchFamily="18" charset="0"/>
                <a:cs typeface="Times New Roman" pitchFamily="18" charset="0"/>
              </a:rPr>
              <a:t>it was the first time using the same inputs, data and environments.</a:t>
            </a:r>
            <a:endParaRPr lang="uk-UA" sz="2000" dirty="0">
              <a:latin typeface="Times New Roman" pitchFamily="18" charset="0"/>
              <a:cs typeface="Times New Roman" pitchFamily="18" charset="0"/>
            </a:endParaRPr>
          </a:p>
        </p:txBody>
      </p:sp>
    </p:spTree>
    <p:extLst>
      <p:ext uri="{BB962C8B-B14F-4D97-AF65-F5344CB8AC3E}">
        <p14:creationId xmlns:p14="http://schemas.microsoft.com/office/powerpoint/2010/main" val="1720214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Заголовок 11"/>
          <p:cNvSpPr txBox="1">
            <a:spLocks/>
          </p:cNvSpPr>
          <p:nvPr/>
        </p:nvSpPr>
        <p:spPr>
          <a:xfrm>
            <a:off x="2970944" y="347245"/>
            <a:ext cx="7482442" cy="966936"/>
          </a:xfrm>
          <a:prstGeom prst="rect">
            <a:avLst/>
          </a:prstGeom>
          <a:ln w="6350" cap="rnd">
            <a:noFill/>
          </a:ln>
        </p:spPr>
        <p:txBody>
          <a:bodyPr vert="horz" rtlCol="0" anchor="b" anchorCtr="0">
            <a:normAutofit/>
          </a:bodyPr>
          <a:lst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100" normalizeH="0" baseline="0" noProof="0" dirty="0">
                <a:ln w="3200">
                  <a:solidFill>
                    <a:srgbClr val="675E47">
                      <a:shade val="75000"/>
                      <a:alpha val="25000"/>
                    </a:srgbClr>
                  </a:solidFill>
                  <a:prstDash val="solid"/>
                  <a:round/>
                </a:ln>
                <a:solidFill>
                  <a:srgbClr val="401D06"/>
                </a:solidFill>
                <a:effectLst/>
                <a:uLnTx/>
                <a:uFillTx/>
                <a:latin typeface="Times New Roman" panose="02020603050405020304" pitchFamily="18" charset="0"/>
                <a:cs typeface="Times New Roman" panose="02020603050405020304" pitchFamily="18" charset="0"/>
              </a:rPr>
              <a:t>Test Types</a:t>
            </a:r>
          </a:p>
        </p:txBody>
      </p:sp>
      <p:sp>
        <p:nvSpPr>
          <p:cNvPr id="6" name="Прямоугольник 4"/>
          <p:cNvSpPr/>
          <p:nvPr/>
        </p:nvSpPr>
        <p:spPr>
          <a:xfrm>
            <a:off x="434657" y="1828764"/>
            <a:ext cx="7278081" cy="4401205"/>
          </a:xfrm>
          <a:prstGeom prst="rect">
            <a:avLst/>
          </a:prstGeom>
        </p:spPr>
        <p:txBody>
          <a:bodyPr wrap="square">
            <a:spAutoFit/>
          </a:bodyPr>
          <a:lstStyle/>
          <a:p>
            <a:pPr marL="285750" indent="-285750">
              <a:buFont typeface="Wingdings" pitchFamily="2" charset="2"/>
              <a:buChar char="ü"/>
            </a:pPr>
            <a:r>
              <a:rPr lang="en-US" sz="2000" dirty="0">
                <a:solidFill>
                  <a:srgbClr val="401D06"/>
                </a:solidFill>
                <a:latin typeface="Times New Roman" pitchFamily="18" charset="0"/>
                <a:cs typeface="Times New Roman" pitchFamily="18" charset="0"/>
              </a:rPr>
              <a:t>Functional:</a:t>
            </a:r>
          </a:p>
          <a:p>
            <a:pPr marL="742950" lvl="1" indent="-285750">
              <a:buFont typeface="Wingdings" panose="05000000000000000000" pitchFamily="2" charset="2"/>
              <a:buChar char="§"/>
            </a:pPr>
            <a:r>
              <a:rPr lang="en-US" sz="2000" dirty="0">
                <a:solidFill>
                  <a:srgbClr val="401D06"/>
                </a:solidFill>
                <a:latin typeface="Times New Roman" pitchFamily="18" charset="0"/>
                <a:cs typeface="Times New Roman" pitchFamily="18" charset="0"/>
              </a:rPr>
              <a:t>Installation testing</a:t>
            </a:r>
          </a:p>
          <a:p>
            <a:pPr marL="742950" lvl="1" indent="-285750">
              <a:buFont typeface="Wingdings" panose="05000000000000000000" pitchFamily="2" charset="2"/>
              <a:buChar char="§"/>
            </a:pPr>
            <a:r>
              <a:rPr lang="en-US" sz="2000" dirty="0">
                <a:solidFill>
                  <a:srgbClr val="401D06"/>
                </a:solidFill>
                <a:latin typeface="Times New Roman" pitchFamily="18" charset="0"/>
                <a:cs typeface="Times New Roman" pitchFamily="18" charset="0"/>
              </a:rPr>
              <a:t>Smoke Testing</a:t>
            </a:r>
            <a:endParaRPr lang="uk-UA" sz="2000" dirty="0">
              <a:solidFill>
                <a:srgbClr val="401D06"/>
              </a:solidFill>
              <a:latin typeface="Times New Roman" pitchFamily="18" charset="0"/>
              <a:cs typeface="Times New Roman" pitchFamily="18" charset="0"/>
            </a:endParaRPr>
          </a:p>
          <a:p>
            <a:pPr marL="742950" lvl="1" indent="-285750">
              <a:buFont typeface="Wingdings" panose="05000000000000000000" pitchFamily="2" charset="2"/>
              <a:buChar char="§"/>
            </a:pPr>
            <a:r>
              <a:rPr lang="en-US" sz="2000" dirty="0">
                <a:solidFill>
                  <a:srgbClr val="401D06"/>
                </a:solidFill>
                <a:latin typeface="Times New Roman" pitchFamily="18" charset="0"/>
                <a:cs typeface="Times New Roman" pitchFamily="18" charset="0"/>
              </a:rPr>
              <a:t>Functionality Testing</a:t>
            </a:r>
          </a:p>
          <a:p>
            <a:pPr marL="742950" lvl="1" indent="-285750">
              <a:buFont typeface="Wingdings" panose="05000000000000000000" pitchFamily="2" charset="2"/>
              <a:buChar char="§"/>
            </a:pPr>
            <a:r>
              <a:rPr lang="en-US" sz="2000" dirty="0">
                <a:solidFill>
                  <a:srgbClr val="401D06"/>
                </a:solidFill>
                <a:latin typeface="Times New Roman" pitchFamily="18" charset="0"/>
                <a:cs typeface="Times New Roman" pitchFamily="18" charset="0"/>
              </a:rPr>
              <a:t>Compatibility testing</a:t>
            </a:r>
            <a:endParaRPr lang="uk-UA" sz="2000" dirty="0">
              <a:solidFill>
                <a:srgbClr val="401D06"/>
              </a:solidFill>
              <a:latin typeface="Times New Roman" pitchFamily="18" charset="0"/>
              <a:cs typeface="Times New Roman" pitchFamily="18" charset="0"/>
            </a:endParaRPr>
          </a:p>
          <a:p>
            <a:pPr marL="285750" indent="-285750">
              <a:buFont typeface="Wingdings" pitchFamily="2" charset="2"/>
              <a:buChar char="ü"/>
            </a:pPr>
            <a:r>
              <a:rPr lang="en-US" sz="2000" dirty="0">
                <a:solidFill>
                  <a:srgbClr val="401D06"/>
                </a:solidFill>
                <a:latin typeface="Times New Roman" pitchFamily="18" charset="0"/>
                <a:cs typeface="Times New Roman" pitchFamily="18" charset="0"/>
              </a:rPr>
              <a:t>Non-functional:</a:t>
            </a:r>
            <a:endParaRPr lang="uk-UA" sz="2000" dirty="0">
              <a:solidFill>
                <a:srgbClr val="401D06"/>
              </a:solidFill>
              <a:latin typeface="Times New Roman" pitchFamily="18" charset="0"/>
              <a:cs typeface="Times New Roman" pitchFamily="18" charset="0"/>
            </a:endParaRPr>
          </a:p>
          <a:p>
            <a:pPr marL="800100" lvl="1" indent="-342900">
              <a:buFont typeface="Wingdings" panose="05000000000000000000" pitchFamily="2" charset="2"/>
              <a:buChar char="§"/>
            </a:pPr>
            <a:r>
              <a:rPr lang="en-US" sz="2000" dirty="0">
                <a:solidFill>
                  <a:srgbClr val="401D06"/>
                </a:solidFill>
                <a:latin typeface="Times New Roman" pitchFamily="18" charset="0"/>
                <a:cs typeface="Times New Roman" pitchFamily="18" charset="0"/>
              </a:rPr>
              <a:t>Security testing</a:t>
            </a:r>
          </a:p>
          <a:p>
            <a:pPr marL="800100" lvl="1" indent="-342900">
              <a:buFont typeface="Wingdings" panose="05000000000000000000" pitchFamily="2" charset="2"/>
              <a:buChar char="§"/>
            </a:pPr>
            <a:r>
              <a:rPr lang="en-US" sz="2000" dirty="0">
                <a:solidFill>
                  <a:srgbClr val="401D06"/>
                </a:solidFill>
                <a:latin typeface="Times New Roman" pitchFamily="18" charset="0"/>
                <a:cs typeface="Times New Roman" pitchFamily="18" charset="0"/>
              </a:rPr>
              <a:t>Usability testing</a:t>
            </a:r>
          </a:p>
          <a:p>
            <a:pPr marL="800100" lvl="1" indent="-342900">
              <a:buFont typeface="Wingdings" panose="05000000000000000000" pitchFamily="2" charset="2"/>
              <a:buChar char="§"/>
            </a:pPr>
            <a:r>
              <a:rPr lang="en-US" sz="2000" dirty="0">
                <a:solidFill>
                  <a:srgbClr val="401D06"/>
                </a:solidFill>
                <a:latin typeface="Times New Roman" pitchFamily="18" charset="0"/>
                <a:cs typeface="Times New Roman" pitchFamily="18" charset="0"/>
              </a:rPr>
              <a:t>Localization testing and Internationalization testing</a:t>
            </a:r>
          </a:p>
          <a:p>
            <a:pPr marL="800100" lvl="1" indent="-342900">
              <a:buFont typeface="Wingdings" panose="05000000000000000000" pitchFamily="2" charset="2"/>
              <a:buChar char="§"/>
            </a:pPr>
            <a:r>
              <a:rPr lang="en-US" sz="2000" dirty="0">
                <a:solidFill>
                  <a:srgbClr val="401D06"/>
                </a:solidFill>
                <a:latin typeface="Times New Roman" pitchFamily="18" charset="0"/>
                <a:cs typeface="Times New Roman" pitchFamily="18" charset="0"/>
              </a:rPr>
              <a:t>Performance testing</a:t>
            </a:r>
          </a:p>
          <a:p>
            <a:pPr marL="800100" lvl="1" indent="-342900">
              <a:buFont typeface="Wingdings" panose="05000000000000000000" pitchFamily="2" charset="2"/>
              <a:buChar char="§"/>
            </a:pPr>
            <a:r>
              <a:rPr lang="en-US" sz="2000" dirty="0">
                <a:solidFill>
                  <a:srgbClr val="401D06"/>
                </a:solidFill>
                <a:latin typeface="Times New Roman" pitchFamily="18" charset="0"/>
                <a:cs typeface="Times New Roman" pitchFamily="18" charset="0"/>
              </a:rPr>
              <a:t>Load testing</a:t>
            </a:r>
          </a:p>
          <a:p>
            <a:pPr marL="800100" lvl="1" indent="-342900">
              <a:buFont typeface="Wingdings" panose="05000000000000000000" pitchFamily="2" charset="2"/>
              <a:buChar char="§"/>
            </a:pPr>
            <a:r>
              <a:rPr lang="en-US" sz="2000" dirty="0">
                <a:solidFill>
                  <a:srgbClr val="401D06"/>
                </a:solidFill>
                <a:latin typeface="Times New Roman" pitchFamily="18" charset="0"/>
                <a:cs typeface="Times New Roman" pitchFamily="18" charset="0"/>
              </a:rPr>
              <a:t>Stress testing</a:t>
            </a:r>
          </a:p>
          <a:p>
            <a:pPr marL="800100" lvl="1" indent="-342900">
              <a:buFont typeface="Wingdings" panose="05000000000000000000" pitchFamily="2" charset="2"/>
              <a:buChar char="§"/>
            </a:pPr>
            <a:r>
              <a:rPr lang="en-US" sz="2000" dirty="0">
                <a:solidFill>
                  <a:srgbClr val="401D06"/>
                </a:solidFill>
                <a:latin typeface="Times New Roman" pitchFamily="18" charset="0"/>
                <a:cs typeface="Times New Roman" pitchFamily="18" charset="0"/>
              </a:rPr>
              <a:t>GUI testing</a:t>
            </a:r>
            <a:endParaRPr lang="uk-UA" sz="2000" dirty="0">
              <a:solidFill>
                <a:srgbClr val="401D06"/>
              </a:solidFill>
              <a:latin typeface="Times New Roman" pitchFamily="18" charset="0"/>
              <a:cs typeface="Times New Roman" pitchFamily="18" charset="0"/>
            </a:endParaRPr>
          </a:p>
          <a:p>
            <a:pPr marL="285750" indent="-285750">
              <a:buFont typeface="Wingdings" pitchFamily="2" charset="2"/>
              <a:buChar char="ü"/>
            </a:pPr>
            <a:r>
              <a:rPr lang="en-US" sz="2000" dirty="0">
                <a:solidFill>
                  <a:srgbClr val="401D06"/>
                </a:solidFill>
                <a:latin typeface="Times New Roman" pitchFamily="18" charset="0"/>
                <a:cs typeface="Times New Roman" pitchFamily="18" charset="0"/>
              </a:rPr>
              <a:t>Confirmation testing, Regression testing</a:t>
            </a:r>
          </a:p>
        </p:txBody>
      </p:sp>
    </p:spTree>
    <p:extLst>
      <p:ext uri="{BB962C8B-B14F-4D97-AF65-F5344CB8AC3E}">
        <p14:creationId xmlns:p14="http://schemas.microsoft.com/office/powerpoint/2010/main" val="650030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Заголовок 1"/>
          <p:cNvSpPr txBox="1">
            <a:spLocks/>
          </p:cNvSpPr>
          <p:nvPr/>
        </p:nvSpPr>
        <p:spPr>
          <a:xfrm>
            <a:off x="1771326" y="658073"/>
            <a:ext cx="9186500" cy="782960"/>
          </a:xfrm>
          <a:prstGeom prst="rect">
            <a:avLst/>
          </a:prstGeom>
        </p:spPr>
        <p:txBody>
          <a:bodyPr vert="horz" lIns="91440" tIns="45720" rIns="91440" bIns="45720" rtlCol="0" anchor="ctr" anchorCtr="0">
            <a:norm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4000" b="0" i="0" u="none" strike="noStrike" kern="1200" cap="none" spc="0" normalizeH="0" baseline="0" noProof="0" dirty="0">
                <a:ln>
                  <a:noFill/>
                </a:ln>
                <a:solidFill>
                  <a:srgbClr val="48231E"/>
                </a:solidFill>
                <a:effectLst/>
                <a:uLnTx/>
                <a:uFillTx/>
                <a:latin typeface="Times New Roman" panose="02020603050405020304" pitchFamily="18" charset="0"/>
                <a:ea typeface="+mj-ea"/>
                <a:cs typeface="Times New Roman" panose="02020603050405020304" pitchFamily="18" charset="0"/>
              </a:rPr>
              <a:t>Regression testing</a:t>
            </a:r>
            <a:endParaRPr kumimoji="0" lang="uk-UA" sz="4000" b="0" i="0" u="none" strike="noStrike" kern="1200" cap="none" spc="0" normalizeH="0" baseline="0" noProof="0" dirty="0">
              <a:ln>
                <a:noFill/>
              </a:ln>
              <a:solidFill>
                <a:srgbClr val="48231E"/>
              </a:solidFill>
              <a:effectLst/>
              <a:uLnTx/>
              <a:uFillTx/>
              <a:latin typeface="Times New Roman" panose="02020603050405020304" pitchFamily="18" charset="0"/>
              <a:ea typeface="+mj-ea"/>
              <a:cs typeface="Times New Roman" panose="02020603050405020304" pitchFamily="18" charset="0"/>
            </a:endParaRPr>
          </a:p>
        </p:txBody>
      </p:sp>
      <p:sp>
        <p:nvSpPr>
          <p:cNvPr id="6" name="Прямоугольник 3"/>
          <p:cNvSpPr/>
          <p:nvPr/>
        </p:nvSpPr>
        <p:spPr>
          <a:xfrm>
            <a:off x="221300" y="2008660"/>
            <a:ext cx="5483463" cy="2677656"/>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     Regression testing is to verify that the changes made in the software (if corrected old bugs) have not led to the emergence of new bugs.</a:t>
            </a:r>
          </a:p>
          <a:p>
            <a:pPr algn="just"/>
            <a:r>
              <a:rPr lang="en-US" sz="2400" dirty="0">
                <a:latin typeface="Times New Roman" panose="02020603050405020304" pitchFamily="18" charset="0"/>
                <a:cs typeface="Times New Roman" panose="02020603050405020304" pitchFamily="18" charset="0"/>
              </a:rPr>
              <a:t>     Such errors - when you make changes to the program stops working that would work - called regressive errors.</a:t>
            </a:r>
            <a:endParaRPr lang="uk-UA" sz="2400" dirty="0">
              <a:latin typeface="Times New Roman" panose="02020603050405020304" pitchFamily="18" charset="0"/>
              <a:cs typeface="Times New Roman" panose="02020603050405020304" pitchFamily="18" charset="0"/>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4763" y="2183603"/>
            <a:ext cx="6383104" cy="3461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6089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5" name="Picture 2" descr="http://www.softwaretestinggenius.com/photos/change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1150" y="2287450"/>
            <a:ext cx="3362325" cy="23241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indiabix.com/_files/images/software-testing/54-2.png"/>
          <p:cNvPicPr>
            <a:picLocks noChangeAspect="1" noChangeArrowheads="1"/>
          </p:cNvPicPr>
          <p:nvPr/>
        </p:nvPicPr>
        <p:blipFill>
          <a:blip r:embed="rId4" cstate="print">
            <a:clrChange>
              <a:clrFrom>
                <a:srgbClr val="FFFFFF"/>
              </a:clrFrom>
              <a:clrTo>
                <a:srgbClr val="FFFFFF">
                  <a:alpha val="0"/>
                </a:srgbClr>
              </a:clrTo>
            </a:clrChange>
            <a:lum bright="-30000" contrast="30000"/>
            <a:extLst>
              <a:ext uri="{28A0092B-C50C-407E-A947-70E740481C1C}">
                <a14:useLocalDpi xmlns:a14="http://schemas.microsoft.com/office/drawing/2010/main" val="0"/>
              </a:ext>
            </a:extLst>
          </a:blip>
          <a:srcRect/>
          <a:stretch>
            <a:fillRect/>
          </a:stretch>
        </p:blipFill>
        <p:spPr bwMode="auto">
          <a:xfrm>
            <a:off x="7025882" y="2402024"/>
            <a:ext cx="4327917" cy="2390502"/>
          </a:xfrm>
          <a:prstGeom prst="rect">
            <a:avLst/>
          </a:prstGeom>
          <a:noFill/>
          <a:extLst>
            <a:ext uri="{909E8E84-426E-40DD-AFC4-6F175D3DCCD1}">
              <a14:hiddenFill xmlns:a14="http://schemas.microsoft.com/office/drawing/2010/main">
                <a:solidFill>
                  <a:srgbClr val="FFFFFF"/>
                </a:solidFill>
              </a14:hiddenFill>
            </a:ext>
          </a:extLst>
        </p:spPr>
      </p:pic>
      <p:sp>
        <p:nvSpPr>
          <p:cNvPr id="7" name="Заголовок 1"/>
          <p:cNvSpPr txBox="1">
            <a:spLocks/>
          </p:cNvSpPr>
          <p:nvPr/>
        </p:nvSpPr>
        <p:spPr>
          <a:xfrm>
            <a:off x="1771326" y="658073"/>
            <a:ext cx="9186500" cy="782960"/>
          </a:xfrm>
          <a:prstGeom prst="rect">
            <a:avLst/>
          </a:prstGeom>
        </p:spPr>
        <p:txBody>
          <a:bodyPr vert="horz" lIns="91440" tIns="45720" rIns="91440" bIns="45720" rtlCol="0" anchor="ctr" anchorCtr="0">
            <a:norm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4000" b="0" i="0" u="none" strike="noStrike" kern="1200" cap="none" spc="0" normalizeH="0" baseline="0" noProof="0" dirty="0">
                <a:ln>
                  <a:noFill/>
                </a:ln>
                <a:solidFill>
                  <a:srgbClr val="48231E"/>
                </a:solidFill>
                <a:effectLst/>
                <a:uLnTx/>
                <a:uFillTx/>
                <a:latin typeface="Times New Roman" panose="02020603050405020304" pitchFamily="18" charset="0"/>
                <a:ea typeface="+mj-ea"/>
                <a:cs typeface="Times New Roman" panose="02020603050405020304" pitchFamily="18" charset="0"/>
              </a:rPr>
              <a:t>Regression and</a:t>
            </a:r>
            <a:r>
              <a:rPr kumimoji="0" lang="en-US" sz="4000" b="0" i="0" u="none" strike="noStrike" kern="1200" cap="none" spc="0" normalizeH="0" noProof="0" dirty="0">
                <a:ln>
                  <a:noFill/>
                </a:ln>
                <a:solidFill>
                  <a:srgbClr val="48231E"/>
                </a:solidFill>
                <a:effectLst/>
                <a:uLnTx/>
                <a:uFillTx/>
                <a:latin typeface="Times New Roman" panose="02020603050405020304" pitchFamily="18" charset="0"/>
                <a:ea typeface="+mj-ea"/>
                <a:cs typeface="Times New Roman" panose="02020603050405020304" pitchFamily="18" charset="0"/>
              </a:rPr>
              <a:t> Confirmation </a:t>
            </a:r>
            <a:r>
              <a:rPr kumimoji="0" lang="en-US" sz="4000" b="0" i="0" u="none" strike="noStrike" kern="1200" cap="none" spc="0" normalizeH="0" baseline="0" noProof="0" dirty="0">
                <a:ln>
                  <a:noFill/>
                </a:ln>
                <a:solidFill>
                  <a:srgbClr val="48231E"/>
                </a:solidFill>
                <a:effectLst/>
                <a:uLnTx/>
                <a:uFillTx/>
                <a:latin typeface="Times New Roman" panose="02020603050405020304" pitchFamily="18" charset="0"/>
                <a:ea typeface="+mj-ea"/>
                <a:cs typeface="Times New Roman" panose="02020603050405020304" pitchFamily="18" charset="0"/>
              </a:rPr>
              <a:t>testing</a:t>
            </a:r>
            <a:endParaRPr kumimoji="0" lang="uk-UA" sz="4000" b="0" i="0" u="none" strike="noStrike" kern="1200" cap="none" spc="0" normalizeH="0" baseline="0" noProof="0" dirty="0">
              <a:ln>
                <a:noFill/>
              </a:ln>
              <a:solidFill>
                <a:srgbClr val="48231E"/>
              </a:solidFill>
              <a:effectLst/>
              <a:uLnTx/>
              <a:uFillTx/>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44867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Заголовок 1"/>
          <p:cNvSpPr txBox="1">
            <a:spLocks/>
          </p:cNvSpPr>
          <p:nvPr/>
        </p:nvSpPr>
        <p:spPr>
          <a:xfrm>
            <a:off x="2789629" y="444496"/>
            <a:ext cx="7104087" cy="1066801"/>
          </a:xfrm>
          <a:prstGeom prst="rect">
            <a:avLst/>
          </a:prstGeom>
        </p:spPr>
        <p:txBody>
          <a:bodyPr vert="horz" lIns="91440" tIns="45720" rIns="91440" bIns="45720" rtlCol="0" anchor="ctr" anchorCtr="0">
            <a:norm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4000" b="0" i="0" u="none" strike="noStrike" kern="1200" cap="none" spc="0" normalizeH="0" baseline="0" noProof="0" dirty="0">
                <a:ln>
                  <a:noFill/>
                </a:ln>
                <a:solidFill>
                  <a:srgbClr val="48231E"/>
                </a:solidFill>
                <a:effectLst/>
                <a:uLnTx/>
                <a:uFillTx/>
                <a:latin typeface="Times New Roman" panose="02020603050405020304" pitchFamily="18" charset="0"/>
                <a:ea typeface="+mj-ea"/>
                <a:cs typeface="Times New Roman" panose="02020603050405020304" pitchFamily="18" charset="0"/>
              </a:rPr>
              <a:t>Solving regression testing</a:t>
            </a:r>
            <a:endParaRPr kumimoji="0" lang="ru-RU" sz="4000" b="0" i="0" u="none" strike="noStrike" kern="1200" cap="none" spc="0" normalizeH="0" baseline="0" noProof="0" dirty="0">
              <a:ln>
                <a:noFill/>
              </a:ln>
              <a:solidFill>
                <a:srgbClr val="48231E"/>
              </a:solidFill>
              <a:effectLst/>
              <a:uLnTx/>
              <a:uFillTx/>
              <a:latin typeface="Times New Roman" panose="02020603050405020304" pitchFamily="18" charset="0"/>
              <a:ea typeface="+mj-ea"/>
              <a:cs typeface="Times New Roman" panose="02020603050405020304" pitchFamily="18" charset="0"/>
            </a:endParaRPr>
          </a:p>
        </p:txBody>
      </p:sp>
      <p:sp>
        <p:nvSpPr>
          <p:cNvPr id="6" name="Rectangle 1"/>
          <p:cNvSpPr txBox="1">
            <a:spLocks noChangeArrowheads="1"/>
          </p:cNvSpPr>
          <p:nvPr/>
        </p:nvSpPr>
        <p:spPr bwMode="auto">
          <a:xfrm>
            <a:off x="3561747" y="2723466"/>
            <a:ext cx="6539611" cy="172354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n-US" altLang="ru-RU" sz="2800" b="0" i="0" u="none" strike="noStrike" kern="1200" cap="none" spc="30" normalizeH="0" baseline="0" noProof="0" dirty="0">
                <a:ln>
                  <a:noFill/>
                </a:ln>
                <a:solidFill>
                  <a:srgbClr val="2E2224"/>
                </a:solidFill>
                <a:effectLst/>
                <a:uLnTx/>
                <a:uFillTx/>
                <a:latin typeface="Times New Roman" panose="02020603050405020304" pitchFamily="18" charset="0"/>
                <a:ea typeface="+mn-ea"/>
                <a:cs typeface="Times New Roman" panose="02020603050405020304" pitchFamily="18" charset="0"/>
              </a:rPr>
              <a:t>a. Prioritizing the test suit and the test cases.</a:t>
            </a:r>
          </a:p>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n-US" altLang="ru-RU" sz="2800" b="0" i="0" u="none" strike="noStrike" kern="1200" cap="none" spc="30" normalizeH="0" baseline="0" noProof="0" dirty="0">
                <a:ln>
                  <a:noFill/>
                </a:ln>
                <a:solidFill>
                  <a:srgbClr val="2E2224"/>
                </a:solidFill>
                <a:effectLst/>
                <a:uLnTx/>
                <a:uFillTx/>
                <a:latin typeface="Times New Roman" panose="02020603050405020304" pitchFamily="18" charset="0"/>
                <a:ea typeface="+mn-ea"/>
                <a:cs typeface="Times New Roman" panose="02020603050405020304" pitchFamily="18" charset="0"/>
              </a:rPr>
              <a:t>b. Optimization of the test kits.</a:t>
            </a:r>
          </a:p>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n-US" altLang="ru-RU" sz="2800" b="0" i="0" u="none" strike="noStrike" kern="1200" cap="none" spc="30" normalizeH="0" baseline="0" noProof="0" dirty="0">
                <a:ln>
                  <a:noFill/>
                </a:ln>
                <a:solidFill>
                  <a:srgbClr val="2E2224"/>
                </a:solidFill>
                <a:effectLst/>
                <a:uLnTx/>
                <a:uFillTx/>
                <a:latin typeface="Times New Roman" panose="02020603050405020304" pitchFamily="18" charset="0"/>
                <a:ea typeface="+mn-ea"/>
                <a:cs typeface="Times New Roman" panose="02020603050405020304" pitchFamily="18" charset="0"/>
              </a:rPr>
              <a:t>с. Hiring of new testers.</a:t>
            </a:r>
          </a:p>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n-US" altLang="ru-RU" sz="2800" b="0" i="0" u="none" strike="noStrike" kern="1200" cap="none" spc="30" normalizeH="0" baseline="0" noProof="0" dirty="0">
                <a:ln>
                  <a:noFill/>
                </a:ln>
                <a:solidFill>
                  <a:srgbClr val="2E2224"/>
                </a:solidFill>
                <a:effectLst/>
                <a:uLnTx/>
                <a:uFillTx/>
                <a:latin typeface="Times New Roman" panose="02020603050405020304" pitchFamily="18" charset="0"/>
                <a:ea typeface="+mn-ea"/>
                <a:cs typeface="Times New Roman" panose="02020603050405020304" pitchFamily="18" charset="0"/>
              </a:rPr>
              <a:t>d Automation regression testing.</a:t>
            </a:r>
            <a:endParaRPr kumimoji="0" lang="ru-RU" altLang="ru-RU" sz="2800" b="0" i="0" u="none" strike="noStrike" kern="1200" cap="none" spc="30" normalizeH="0" baseline="0" noProof="0" dirty="0">
              <a:ln>
                <a:noFill/>
              </a:ln>
              <a:solidFill>
                <a:srgbClr val="2E2224"/>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266357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Прямоугольник 1"/>
          <p:cNvSpPr/>
          <p:nvPr/>
        </p:nvSpPr>
        <p:spPr>
          <a:xfrm>
            <a:off x="266138" y="832036"/>
            <a:ext cx="11771187" cy="707886"/>
          </a:xfrm>
          <a:prstGeom prst="rect">
            <a:avLst/>
          </a:prstGeom>
        </p:spPr>
        <p:txBody>
          <a:bodyPr wrap="square">
            <a:spAutoFit/>
          </a:bodyPr>
          <a:lstStyle/>
          <a:p>
            <a:pPr algn="ctr"/>
            <a:r>
              <a:rPr lang="en-US" sz="4000" dirty="0">
                <a:solidFill>
                  <a:srgbClr val="401D06"/>
                </a:solidFill>
                <a:latin typeface="Times New Roman" pitchFamily="18" charset="0"/>
                <a:cs typeface="Times New Roman" pitchFamily="18" charset="0"/>
              </a:rPr>
              <a:t>Regression Testing Tools</a:t>
            </a:r>
          </a:p>
        </p:txBody>
      </p:sp>
      <p:sp>
        <p:nvSpPr>
          <p:cNvPr id="6" name="Прямоугольник 2"/>
          <p:cNvSpPr/>
          <p:nvPr/>
        </p:nvSpPr>
        <p:spPr>
          <a:xfrm>
            <a:off x="4076700" y="2055812"/>
            <a:ext cx="5286375" cy="4154984"/>
          </a:xfrm>
          <a:prstGeom prst="rect">
            <a:avLst/>
          </a:prstGeom>
        </p:spPr>
        <p:txBody>
          <a:bodyPr wrap="square">
            <a:spAutoFit/>
          </a:bodyPr>
          <a:lstStyle/>
          <a:p>
            <a:r>
              <a:rPr lang="en-US" sz="2400" dirty="0">
                <a:solidFill>
                  <a:schemeClr val="bg2">
                    <a:lumMod val="50000"/>
                  </a:schemeClr>
                </a:solidFill>
                <a:latin typeface="Times New Roman" pitchFamily="18" charset="0"/>
                <a:cs typeface="Times New Roman" pitchFamily="18" charset="0"/>
              </a:rPr>
              <a:t>Example regression testing tools are:</a:t>
            </a:r>
          </a:p>
          <a:p>
            <a:pPr marL="285750" indent="-285750">
              <a:buFont typeface="Wingdings" pitchFamily="2" charset="2"/>
              <a:buChar char="ü"/>
            </a:pPr>
            <a:r>
              <a:rPr lang="en-US" sz="2400" dirty="0">
                <a:latin typeface="Times New Roman" pitchFamily="18" charset="0"/>
                <a:cs typeface="Times New Roman" pitchFamily="18" charset="0"/>
              </a:rPr>
              <a:t>Win runner</a:t>
            </a:r>
          </a:p>
          <a:p>
            <a:pPr marL="285750" indent="-285750">
              <a:buFont typeface="Wingdings" pitchFamily="2" charset="2"/>
              <a:buChar char="ü"/>
            </a:pPr>
            <a:r>
              <a:rPr lang="en-US" sz="2400" dirty="0">
                <a:latin typeface="Times New Roman" pitchFamily="18" charset="0"/>
                <a:cs typeface="Times New Roman" pitchFamily="18" charset="0"/>
              </a:rPr>
              <a:t>QTP</a:t>
            </a:r>
          </a:p>
          <a:p>
            <a:pPr marL="285750" indent="-285750">
              <a:buFont typeface="Wingdings" pitchFamily="2" charset="2"/>
              <a:buChar char="ü"/>
            </a:pPr>
            <a:r>
              <a:rPr lang="en-US" sz="2400" dirty="0" err="1">
                <a:latin typeface="Times New Roman" pitchFamily="18" charset="0"/>
                <a:cs typeface="Times New Roman" pitchFamily="18" charset="0"/>
              </a:rPr>
              <a:t>AdventNet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QEngine</a:t>
            </a:r>
            <a:endParaRPr lang="en-US" sz="2400" dirty="0">
              <a:latin typeface="Times New Roman" pitchFamily="18" charset="0"/>
              <a:cs typeface="Times New Roman" pitchFamily="18" charset="0"/>
            </a:endParaRPr>
          </a:p>
          <a:p>
            <a:pPr marL="285750" indent="-285750">
              <a:buFont typeface="Wingdings" pitchFamily="2" charset="2"/>
              <a:buChar char="ü"/>
            </a:pPr>
            <a:r>
              <a:rPr lang="en-US" sz="2400" dirty="0">
                <a:latin typeface="Times New Roman" pitchFamily="18" charset="0"/>
                <a:cs typeface="Times New Roman" pitchFamily="18" charset="0"/>
              </a:rPr>
              <a:t>Regression Tester</a:t>
            </a:r>
          </a:p>
          <a:p>
            <a:pPr marL="285750" indent="-285750">
              <a:buFont typeface="Wingdings" pitchFamily="2" charset="2"/>
              <a:buChar char="ü"/>
            </a:pPr>
            <a:r>
              <a:rPr lang="en-US" sz="2400" dirty="0" err="1">
                <a:latin typeface="Times New Roman" pitchFamily="18" charset="0"/>
                <a:cs typeface="Times New Roman" pitchFamily="18" charset="0"/>
              </a:rPr>
              <a:t>vTest</a:t>
            </a:r>
            <a:endParaRPr lang="en-US" sz="2400" dirty="0">
              <a:latin typeface="Times New Roman" pitchFamily="18" charset="0"/>
              <a:cs typeface="Times New Roman" pitchFamily="18" charset="0"/>
            </a:endParaRPr>
          </a:p>
          <a:p>
            <a:pPr marL="285750" indent="-285750">
              <a:buFont typeface="Wingdings" pitchFamily="2" charset="2"/>
              <a:buChar char="ü"/>
            </a:pPr>
            <a:r>
              <a:rPr lang="en-US" sz="2400" dirty="0" err="1">
                <a:latin typeface="Times New Roman" pitchFamily="18" charset="0"/>
                <a:cs typeface="Times New Roman" pitchFamily="18" charset="0"/>
              </a:rPr>
              <a:t>Watir</a:t>
            </a:r>
            <a:endParaRPr lang="en-US" sz="2400" dirty="0">
              <a:latin typeface="Times New Roman" pitchFamily="18" charset="0"/>
              <a:cs typeface="Times New Roman" pitchFamily="18" charset="0"/>
            </a:endParaRPr>
          </a:p>
          <a:p>
            <a:pPr marL="285750" indent="-285750">
              <a:buFont typeface="Wingdings" pitchFamily="2" charset="2"/>
              <a:buChar char="ü"/>
            </a:pPr>
            <a:r>
              <a:rPr lang="en-US" sz="2400" dirty="0">
                <a:latin typeface="Times New Roman" pitchFamily="18" charset="0"/>
                <a:cs typeface="Times New Roman" pitchFamily="18" charset="0"/>
              </a:rPr>
              <a:t>Selenium</a:t>
            </a:r>
          </a:p>
          <a:p>
            <a:pPr marL="285750" indent="-285750">
              <a:buFont typeface="Wingdings" pitchFamily="2" charset="2"/>
              <a:buChar char="ü"/>
            </a:pPr>
            <a:r>
              <a:rPr lang="en-US" sz="2400" dirty="0" err="1">
                <a:latin typeface="Times New Roman" pitchFamily="18" charset="0"/>
                <a:cs typeface="Times New Roman" pitchFamily="18" charset="0"/>
              </a:rPr>
              <a:t>actiWate</a:t>
            </a:r>
            <a:endParaRPr lang="en-US" sz="2400" dirty="0">
              <a:latin typeface="Times New Roman" pitchFamily="18" charset="0"/>
              <a:cs typeface="Times New Roman" pitchFamily="18" charset="0"/>
            </a:endParaRPr>
          </a:p>
          <a:p>
            <a:pPr marL="285750" indent="-285750">
              <a:buFont typeface="Wingdings" pitchFamily="2" charset="2"/>
              <a:buChar char="ü"/>
            </a:pPr>
            <a:r>
              <a:rPr lang="en-US" sz="2400" dirty="0">
                <a:latin typeface="Times New Roman" pitchFamily="18" charset="0"/>
                <a:cs typeface="Times New Roman" pitchFamily="18" charset="0"/>
              </a:rPr>
              <a:t>Rational Functional Tester</a:t>
            </a:r>
          </a:p>
          <a:p>
            <a:pPr marL="285750" indent="-285750">
              <a:buFont typeface="Wingdings" pitchFamily="2" charset="2"/>
              <a:buChar char="ü"/>
            </a:pPr>
            <a:r>
              <a:rPr lang="en-US" sz="2400" dirty="0" err="1">
                <a:latin typeface="Times New Roman" pitchFamily="18" charset="0"/>
                <a:cs typeface="Times New Roman" pitchFamily="18" charset="0"/>
              </a:rPr>
              <a:t>SilkTest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055868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7" name="Rectangle 6"/>
          <p:cNvSpPr/>
          <p:nvPr/>
        </p:nvSpPr>
        <p:spPr>
          <a:xfrm>
            <a:off x="4058984" y="1825625"/>
            <a:ext cx="5278846" cy="3046988"/>
          </a:xfrm>
          <a:prstGeom prst="rect">
            <a:avLst/>
          </a:prstGeom>
        </p:spPr>
        <p:txBody>
          <a:bodyPr wrap="square">
            <a:spAutoFit/>
          </a:bodyPr>
          <a:lstStyle/>
          <a:p>
            <a:pPr marL="457200" indent="-457200">
              <a:buFont typeface="Arial" panose="020B0604020202020204" pitchFamily="34" charset="0"/>
              <a:buChar char="•"/>
            </a:pPr>
            <a:r>
              <a:rPr lang="en-US" sz="3200" dirty="0">
                <a:latin typeface="Times New Roman" panose="02020603050405020304" pitchFamily="18" charset="0"/>
                <a:ea typeface="Segoe UI" panose="020B0502040204020203" pitchFamily="34" charset="0"/>
                <a:cs typeface="Times New Roman" panose="02020603050405020304" pitchFamily="18" charset="0"/>
              </a:rPr>
              <a:t>Proactive and Reactive</a:t>
            </a:r>
          </a:p>
          <a:p>
            <a:pPr marL="457200" indent="-457200">
              <a:buFont typeface="Arial" panose="020B0604020202020204" pitchFamily="34" charset="0"/>
              <a:buChar char="•"/>
            </a:pPr>
            <a:r>
              <a:rPr lang="en-US" sz="3200" dirty="0">
                <a:latin typeface="Times New Roman" panose="02020603050405020304" pitchFamily="18" charset="0"/>
                <a:ea typeface="Segoe UI" panose="020B0502040204020203" pitchFamily="34" charset="0"/>
                <a:cs typeface="Times New Roman" panose="02020603050405020304" pitchFamily="18" charset="0"/>
              </a:rPr>
              <a:t>Manual and Automated</a:t>
            </a:r>
          </a:p>
          <a:p>
            <a:pPr marL="457200" indent="-457200">
              <a:buFont typeface="Arial" panose="020B0604020202020204" pitchFamily="34" charset="0"/>
              <a:buChar char="•"/>
            </a:pPr>
            <a:r>
              <a:rPr lang="en-US" sz="3200" dirty="0">
                <a:latin typeface="Times New Roman" panose="02020603050405020304" pitchFamily="18" charset="0"/>
                <a:ea typeface="Segoe UI" panose="020B0502040204020203" pitchFamily="34" charset="0"/>
                <a:cs typeface="Times New Roman" panose="02020603050405020304" pitchFamily="18" charset="0"/>
              </a:rPr>
              <a:t>Verification and Validation</a:t>
            </a:r>
          </a:p>
          <a:p>
            <a:pPr marL="457200" indent="-457200">
              <a:buFont typeface="Arial" panose="020B0604020202020204" pitchFamily="34" charset="0"/>
              <a:buChar char="•"/>
            </a:pPr>
            <a:r>
              <a:rPr lang="en-US" sz="3200" dirty="0">
                <a:latin typeface="Times New Roman" panose="02020603050405020304" pitchFamily="18" charset="0"/>
                <a:ea typeface="Segoe UI" panose="020B0502040204020203" pitchFamily="34" charset="0"/>
                <a:cs typeface="Times New Roman" panose="02020603050405020304" pitchFamily="18" charset="0"/>
              </a:rPr>
              <a:t>Box-techniques</a:t>
            </a:r>
          </a:p>
          <a:p>
            <a:pPr marL="457200" indent="-457200">
              <a:buFont typeface="Arial" panose="020B0604020202020204" pitchFamily="34" charset="0"/>
              <a:buChar char="•"/>
            </a:pPr>
            <a:r>
              <a:rPr lang="en-US" sz="3200" dirty="0">
                <a:latin typeface="Times New Roman" panose="02020603050405020304" pitchFamily="18" charset="0"/>
                <a:ea typeface="Segoe UI" panose="020B0502040204020203" pitchFamily="34" charset="0"/>
                <a:cs typeface="Times New Roman" panose="02020603050405020304" pitchFamily="18" charset="0"/>
              </a:rPr>
              <a:t>Positive and Negative</a:t>
            </a:r>
          </a:p>
          <a:p>
            <a:pPr marL="457200" indent="-457200">
              <a:buFont typeface="Arial" panose="020B0604020202020204" pitchFamily="34" charset="0"/>
              <a:buChar char="•"/>
            </a:pPr>
            <a:r>
              <a:rPr lang="en-US" sz="3200" dirty="0">
                <a:latin typeface="Times New Roman" panose="02020603050405020304" pitchFamily="18" charset="0"/>
                <a:ea typeface="Segoe UI" panose="020B0502040204020203" pitchFamily="34" charset="0"/>
                <a:cs typeface="Times New Roman" panose="02020603050405020304" pitchFamily="18" charset="0"/>
              </a:rPr>
              <a:t>Scripted and Unscripted</a:t>
            </a:r>
          </a:p>
        </p:txBody>
      </p:sp>
    </p:spTree>
    <p:extLst>
      <p:ext uri="{BB962C8B-B14F-4D97-AF65-F5344CB8AC3E}">
        <p14:creationId xmlns:p14="http://schemas.microsoft.com/office/powerpoint/2010/main" val="3936950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aphicFrame>
        <p:nvGraphicFramePr>
          <p:cNvPr id="6" name="Content Placeholder 3"/>
          <p:cNvGraphicFramePr>
            <a:graphicFrameLocks/>
          </p:cNvGraphicFramePr>
          <p:nvPr>
            <p:extLst>
              <p:ext uri="{D42A27DB-BD31-4B8C-83A1-F6EECF244321}">
                <p14:modId xmlns:p14="http://schemas.microsoft.com/office/powerpoint/2010/main" val="1501292452"/>
              </p:ext>
            </p:extLst>
          </p:nvPr>
        </p:nvGraphicFramePr>
        <p:xfrm>
          <a:off x="809625" y="1476505"/>
          <a:ext cx="11259403" cy="46402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8461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Title 1"/>
          <p:cNvSpPr txBox="1">
            <a:spLocks/>
          </p:cNvSpPr>
          <p:nvPr/>
        </p:nvSpPr>
        <p:spPr>
          <a:xfrm>
            <a:off x="2679596" y="421446"/>
            <a:ext cx="7498080" cy="1143000"/>
          </a:xfrm>
          <a:prstGeom prst="rect">
            <a:avLst/>
          </a:prstGeom>
        </p:spPr>
        <p:txBody>
          <a:bodyPr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i="0" u="none" strike="noStrike" kern="1200" cap="none" spc="0" normalizeH="0" baseline="0" noProof="0" dirty="0">
                <a:ln>
                  <a:noFill/>
                </a:ln>
                <a:solidFill>
                  <a:schemeClr val="accent5"/>
                </a:solidFill>
                <a:uLnTx/>
                <a:uFillTx/>
                <a:latin typeface="Times New Roman" panose="02020603050405020304" pitchFamily="18" charset="0"/>
                <a:ea typeface="+mj-ea"/>
                <a:cs typeface="Times New Roman" pitchFamily="18" charset="0"/>
              </a:rPr>
              <a:t>Manual</a:t>
            </a:r>
            <a:r>
              <a:rPr kumimoji="0" lang="en-US" sz="4000" i="0" u="none" strike="noStrike" kern="1200" cap="none" spc="0" normalizeH="0" baseline="0" noProof="0" dirty="0">
                <a:ln>
                  <a:noFill/>
                </a:ln>
                <a:solidFill>
                  <a:srgbClr val="4F271C">
                    <a:satMod val="130000"/>
                  </a:srgbClr>
                </a:solidFill>
                <a:uLnTx/>
                <a:uFillTx/>
                <a:latin typeface="Times New Roman" panose="02020603050405020304" pitchFamily="18" charset="0"/>
                <a:ea typeface="+mj-ea"/>
                <a:cs typeface="Times New Roman" pitchFamily="18" charset="0"/>
              </a:rPr>
              <a:t> </a:t>
            </a:r>
            <a:r>
              <a:rPr kumimoji="0" lang="en-US" sz="4000" i="0" u="none" strike="noStrike" kern="1200" cap="none" spc="0" normalizeH="0" baseline="0" noProof="0" dirty="0">
                <a:ln>
                  <a:noFill/>
                </a:ln>
                <a:solidFill>
                  <a:schemeClr val="accent6"/>
                </a:solidFill>
                <a:uLnTx/>
                <a:uFillTx/>
                <a:latin typeface="Times New Roman" panose="02020603050405020304" pitchFamily="18" charset="0"/>
                <a:ea typeface="+mj-ea"/>
                <a:cs typeface="Times New Roman" pitchFamily="18" charset="0"/>
              </a:rPr>
              <a:t>and Automated</a:t>
            </a:r>
            <a:endParaRPr kumimoji="0" lang="en-US" sz="4000" i="0" u="none" strike="noStrike" kern="1200" cap="none" spc="0" normalizeH="0" baseline="0" noProof="0" dirty="0">
              <a:ln>
                <a:noFill/>
              </a:ln>
              <a:solidFill>
                <a:schemeClr val="accent6"/>
              </a:solidFill>
              <a:uLnTx/>
              <a:uFillTx/>
              <a:latin typeface="Gill Sans MT"/>
              <a:ea typeface="+mj-ea"/>
              <a:cs typeface="+mj-cs"/>
            </a:endParaRPr>
          </a:p>
        </p:txBody>
      </p:sp>
      <p:pic>
        <p:nvPicPr>
          <p:cNvPr id="6" name="Picture 2" descr="https://lk0f92vqdxi97nqp1ygpdx2q-wpengine.netdna-ssl.com/wp-content/uploads/2014/01/5-TESTING-APPROACHES-FOR-MAKING-SUCCESSFUL-MOBILE-APPS-6-Manual-Vs-Automat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8517" y="2664403"/>
            <a:ext cx="7659159" cy="303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65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aphicFrame>
        <p:nvGraphicFramePr>
          <p:cNvPr id="5" name="Diagram 3"/>
          <p:cNvGraphicFramePr/>
          <p:nvPr>
            <p:extLst>
              <p:ext uri="{D42A27DB-BD31-4B8C-83A1-F6EECF244321}">
                <p14:modId xmlns:p14="http://schemas.microsoft.com/office/powerpoint/2010/main" val="3196282172"/>
              </p:ext>
            </p:extLst>
          </p:nvPr>
        </p:nvGraphicFramePr>
        <p:xfrm>
          <a:off x="368490" y="1364776"/>
          <a:ext cx="11382231" cy="4476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6785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Shape 150"/>
          <p:cNvSpPr txBox="1">
            <a:spLocks noGrp="1"/>
          </p:cNvSpPr>
          <p:nvPr>
            <p:ph idx="1"/>
          </p:nvPr>
        </p:nvSpPr>
        <p:spPr>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p:txBody>
      </p:sp>
      <p:graphicFrame>
        <p:nvGraphicFramePr>
          <p:cNvPr id="6" name="Table 9"/>
          <p:cNvGraphicFramePr>
            <a:graphicFrameLocks noGrp="1"/>
          </p:cNvGraphicFramePr>
          <p:nvPr>
            <p:extLst>
              <p:ext uri="{D42A27DB-BD31-4B8C-83A1-F6EECF244321}">
                <p14:modId xmlns:p14="http://schemas.microsoft.com/office/powerpoint/2010/main" val="1292238530"/>
              </p:ext>
            </p:extLst>
          </p:nvPr>
        </p:nvGraphicFramePr>
        <p:xfrm>
          <a:off x="-3297" y="1"/>
          <a:ext cx="12195296" cy="6169632"/>
        </p:xfrm>
        <a:graphic>
          <a:graphicData uri="http://schemas.openxmlformats.org/drawingml/2006/table">
            <a:tbl>
              <a:tblPr firstRow="1" bandRow="1">
                <a:tableStyleId>{08FB837D-C827-4EFA-A057-4D05807E0F7C}</a:tableStyleId>
              </a:tblPr>
              <a:tblGrid>
                <a:gridCol w="6169765">
                  <a:extLst>
                    <a:ext uri="{9D8B030D-6E8A-4147-A177-3AD203B41FA5}">
                      <a16:colId xmlns:a16="http://schemas.microsoft.com/office/drawing/2014/main" val="20000"/>
                    </a:ext>
                  </a:extLst>
                </a:gridCol>
                <a:gridCol w="6025531">
                  <a:extLst>
                    <a:ext uri="{9D8B030D-6E8A-4147-A177-3AD203B41FA5}">
                      <a16:colId xmlns:a16="http://schemas.microsoft.com/office/drawing/2014/main" val="20001"/>
                    </a:ext>
                  </a:extLst>
                </a:gridCol>
              </a:tblGrid>
              <a:tr h="537903">
                <a:tc>
                  <a:txBody>
                    <a:bodyPr/>
                    <a:lstStyle>
                      <a:defPPr>
                        <a:defRPr lang="en-US"/>
                      </a:defPPr>
                      <a:lvl1pPr marL="0" algn="l" defTabSz="914400" rtl="0" eaLnBrk="1" latinLnBrk="0" hangingPunct="1">
                        <a:defRPr sz="1800" b="1" kern="1200">
                          <a:solidFill>
                            <a:schemeClr val="lt1"/>
                          </a:solidFill>
                          <a:latin typeface="Gill Sans MT"/>
                        </a:defRPr>
                      </a:lvl1pPr>
                      <a:lvl2pPr marL="457200" algn="l" defTabSz="914400" rtl="0" eaLnBrk="1" latinLnBrk="0" hangingPunct="1">
                        <a:defRPr sz="1800" b="1" kern="1200">
                          <a:solidFill>
                            <a:schemeClr val="lt1"/>
                          </a:solidFill>
                          <a:latin typeface="Gill Sans MT"/>
                        </a:defRPr>
                      </a:lvl2pPr>
                      <a:lvl3pPr marL="914400" algn="l" defTabSz="914400" rtl="0" eaLnBrk="1" latinLnBrk="0" hangingPunct="1">
                        <a:defRPr sz="1800" b="1" kern="1200">
                          <a:solidFill>
                            <a:schemeClr val="lt1"/>
                          </a:solidFill>
                          <a:latin typeface="Gill Sans MT"/>
                        </a:defRPr>
                      </a:lvl3pPr>
                      <a:lvl4pPr marL="1371600" algn="l" defTabSz="914400" rtl="0" eaLnBrk="1" latinLnBrk="0" hangingPunct="1">
                        <a:defRPr sz="1800" b="1" kern="1200">
                          <a:solidFill>
                            <a:schemeClr val="lt1"/>
                          </a:solidFill>
                          <a:latin typeface="Gill Sans MT"/>
                        </a:defRPr>
                      </a:lvl4pPr>
                      <a:lvl5pPr marL="1828800" algn="l" defTabSz="914400" rtl="0" eaLnBrk="1" latinLnBrk="0" hangingPunct="1">
                        <a:defRPr sz="1800" b="1" kern="1200">
                          <a:solidFill>
                            <a:schemeClr val="lt1"/>
                          </a:solidFill>
                          <a:latin typeface="Gill Sans MT"/>
                        </a:defRPr>
                      </a:lvl5pPr>
                      <a:lvl6pPr marL="2286000" algn="l" defTabSz="914400" rtl="0" eaLnBrk="1" latinLnBrk="0" hangingPunct="1">
                        <a:defRPr sz="1800" b="1" kern="1200">
                          <a:solidFill>
                            <a:schemeClr val="lt1"/>
                          </a:solidFill>
                          <a:latin typeface="Gill Sans MT"/>
                        </a:defRPr>
                      </a:lvl6pPr>
                      <a:lvl7pPr marL="2743200" algn="l" defTabSz="914400" rtl="0" eaLnBrk="1" latinLnBrk="0" hangingPunct="1">
                        <a:defRPr sz="1800" b="1" kern="1200">
                          <a:solidFill>
                            <a:schemeClr val="lt1"/>
                          </a:solidFill>
                          <a:latin typeface="Gill Sans MT"/>
                        </a:defRPr>
                      </a:lvl7pPr>
                      <a:lvl8pPr marL="3200400" algn="l" defTabSz="914400" rtl="0" eaLnBrk="1" latinLnBrk="0" hangingPunct="1">
                        <a:defRPr sz="1800" b="1" kern="1200">
                          <a:solidFill>
                            <a:schemeClr val="lt1"/>
                          </a:solidFill>
                          <a:latin typeface="Gill Sans MT"/>
                        </a:defRPr>
                      </a:lvl8pPr>
                      <a:lvl9pPr marL="3657600" algn="l" defTabSz="914400" rtl="0" eaLnBrk="1" latinLnBrk="0" hangingPunct="1">
                        <a:defRPr sz="1800" b="1" kern="1200">
                          <a:solidFill>
                            <a:schemeClr val="lt1"/>
                          </a:solidFill>
                          <a:latin typeface="Gill Sans MT"/>
                        </a:defRPr>
                      </a:lvl9pPr>
                    </a:lstStyle>
                    <a:p>
                      <a:pPr algn="ctr"/>
                      <a:r>
                        <a:rPr lang="en-US" sz="1600" dirty="0"/>
                        <a:t>Manual Testing</a:t>
                      </a:r>
                      <a:endParaRPr lang="en-US" sz="16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defPPr>
                        <a:defRPr lang="en-US"/>
                      </a:defPPr>
                      <a:lvl1pPr marL="0" algn="l" defTabSz="914400" rtl="0" eaLnBrk="1" latinLnBrk="0" hangingPunct="1">
                        <a:defRPr sz="1800" b="1" kern="1200">
                          <a:solidFill>
                            <a:schemeClr val="lt1"/>
                          </a:solidFill>
                          <a:latin typeface="Gill Sans MT"/>
                        </a:defRPr>
                      </a:lvl1pPr>
                      <a:lvl2pPr marL="457200" algn="l" defTabSz="914400" rtl="0" eaLnBrk="1" latinLnBrk="0" hangingPunct="1">
                        <a:defRPr sz="1800" b="1" kern="1200">
                          <a:solidFill>
                            <a:schemeClr val="lt1"/>
                          </a:solidFill>
                          <a:latin typeface="Gill Sans MT"/>
                        </a:defRPr>
                      </a:lvl2pPr>
                      <a:lvl3pPr marL="914400" algn="l" defTabSz="914400" rtl="0" eaLnBrk="1" latinLnBrk="0" hangingPunct="1">
                        <a:defRPr sz="1800" b="1" kern="1200">
                          <a:solidFill>
                            <a:schemeClr val="lt1"/>
                          </a:solidFill>
                          <a:latin typeface="Gill Sans MT"/>
                        </a:defRPr>
                      </a:lvl3pPr>
                      <a:lvl4pPr marL="1371600" algn="l" defTabSz="914400" rtl="0" eaLnBrk="1" latinLnBrk="0" hangingPunct="1">
                        <a:defRPr sz="1800" b="1" kern="1200">
                          <a:solidFill>
                            <a:schemeClr val="lt1"/>
                          </a:solidFill>
                          <a:latin typeface="Gill Sans MT"/>
                        </a:defRPr>
                      </a:lvl4pPr>
                      <a:lvl5pPr marL="1828800" algn="l" defTabSz="914400" rtl="0" eaLnBrk="1" latinLnBrk="0" hangingPunct="1">
                        <a:defRPr sz="1800" b="1" kern="1200">
                          <a:solidFill>
                            <a:schemeClr val="lt1"/>
                          </a:solidFill>
                          <a:latin typeface="Gill Sans MT"/>
                        </a:defRPr>
                      </a:lvl5pPr>
                      <a:lvl6pPr marL="2286000" algn="l" defTabSz="914400" rtl="0" eaLnBrk="1" latinLnBrk="0" hangingPunct="1">
                        <a:defRPr sz="1800" b="1" kern="1200">
                          <a:solidFill>
                            <a:schemeClr val="lt1"/>
                          </a:solidFill>
                          <a:latin typeface="Gill Sans MT"/>
                        </a:defRPr>
                      </a:lvl6pPr>
                      <a:lvl7pPr marL="2743200" algn="l" defTabSz="914400" rtl="0" eaLnBrk="1" latinLnBrk="0" hangingPunct="1">
                        <a:defRPr sz="1800" b="1" kern="1200">
                          <a:solidFill>
                            <a:schemeClr val="lt1"/>
                          </a:solidFill>
                          <a:latin typeface="Gill Sans MT"/>
                        </a:defRPr>
                      </a:lvl7pPr>
                      <a:lvl8pPr marL="3200400" algn="l" defTabSz="914400" rtl="0" eaLnBrk="1" latinLnBrk="0" hangingPunct="1">
                        <a:defRPr sz="1800" b="1" kern="1200">
                          <a:solidFill>
                            <a:schemeClr val="lt1"/>
                          </a:solidFill>
                          <a:latin typeface="Gill Sans MT"/>
                        </a:defRPr>
                      </a:lvl8pPr>
                      <a:lvl9pPr marL="3657600" algn="l" defTabSz="914400" rtl="0" eaLnBrk="1" latinLnBrk="0" hangingPunct="1">
                        <a:defRPr sz="1800" b="1" kern="1200">
                          <a:solidFill>
                            <a:schemeClr val="lt1"/>
                          </a:solidFill>
                          <a:latin typeface="Gill Sans MT"/>
                        </a:defRPr>
                      </a:lvl9pPr>
                    </a:lstStyle>
                    <a:p>
                      <a:pPr algn="ctr"/>
                      <a:r>
                        <a:rPr lang="en-US" sz="1600" dirty="0"/>
                        <a:t>Automated</a:t>
                      </a:r>
                      <a:r>
                        <a:rPr lang="en-US" sz="1600" baseline="0" dirty="0"/>
                        <a:t> Testing</a:t>
                      </a:r>
                      <a:endParaRPr lang="en-US" sz="1600" dirty="0">
                        <a:latin typeface="Segoe UI" panose="020B05020402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0"/>
                  </a:ext>
                </a:extLst>
              </a:tr>
              <a:tr h="1290970">
                <a:tc>
                  <a:txBody>
                    <a:bodyPr/>
                    <a:lstStyle>
                      <a:defPPr>
                        <a:defRPr lang="en-US"/>
                      </a:defPPr>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r>
                        <a:rPr lang="en-US" sz="1600" dirty="0"/>
                        <a:t>Time consuming and tedious: Since test cases are executed by human resources so it is very slow and tedious.</a:t>
                      </a:r>
                      <a:endParaRPr lang="en-US" sz="16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defPPr>
                        <a:defRPr lang="en-US"/>
                      </a:defPPr>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r>
                        <a:rPr lang="en-US" sz="1600" dirty="0"/>
                        <a:t>Fast: Automation runs test cases significantly faster than human resources.</a:t>
                      </a:r>
                      <a:endParaRPr lang="en-US" sz="1600" dirty="0">
                        <a:latin typeface="Segoe UI" panose="020B05020402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1"/>
                  </a:ext>
                </a:extLst>
              </a:tr>
              <a:tr h="1382287">
                <a:tc>
                  <a:txBody>
                    <a:bodyPr/>
                    <a:lstStyle>
                      <a:defPPr>
                        <a:defRPr lang="en-US"/>
                      </a:defPPr>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r>
                        <a:rPr lang="en-US" sz="1600" dirty="0"/>
                        <a:t>Less reliable: Manual testing is less reliable as tests may not be performed with precision each time because of human errors.</a:t>
                      </a:r>
                      <a:endParaRPr lang="en-US" sz="16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defPPr>
                        <a:defRPr lang="en-US"/>
                      </a:defPPr>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r>
                        <a:rPr lang="en-US" sz="1600" dirty="0"/>
                        <a:t>More reliable: Automation tests perform precisely same operation each time they are run.</a:t>
                      </a:r>
                      <a:endParaRPr lang="en-US" sz="1600" dirty="0">
                        <a:latin typeface="Segoe UI" panose="020B05020402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2"/>
                  </a:ext>
                </a:extLst>
              </a:tr>
              <a:tr h="1290970">
                <a:tc>
                  <a:txBody>
                    <a:bodyPr/>
                    <a:lstStyle>
                      <a:defPPr>
                        <a:defRPr lang="en-US"/>
                      </a:defPPr>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r>
                        <a:rPr lang="en-US" sz="1600" dirty="0"/>
                        <a:t>Self-contained: Manual testing can be performed and completed manually</a:t>
                      </a:r>
                      <a:r>
                        <a:rPr lang="en-US" sz="1600" baseline="0" dirty="0"/>
                        <a:t> and provide self-contained results.</a:t>
                      </a:r>
                      <a:endParaRPr lang="en-US" sz="16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defPPr>
                        <a:defRPr lang="en-US"/>
                      </a:defPPr>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r>
                        <a:rPr lang="en-US" sz="1600" dirty="0"/>
                        <a:t>Not self-contained: Automation can’t be done without manual testing. And you have to manually check the automated test results.</a:t>
                      </a:r>
                      <a:endParaRPr lang="en-US" sz="1600" dirty="0">
                        <a:latin typeface="Segoe UI" panose="020B05020402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3"/>
                  </a:ext>
                </a:extLst>
              </a:tr>
              <a:tr h="1667502">
                <a:tc>
                  <a:txBody>
                    <a:bodyPr/>
                    <a:lstStyle>
                      <a:defPPr>
                        <a:defRPr lang="en-US"/>
                      </a:defPPr>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r>
                        <a:rPr lang="en-US" sz="1600" dirty="0"/>
                        <a:t>Implicit: Implicit knowledge are used to judge whether or not something is working as expected. This enables engineer to find extra bugs that automated tests would never find.</a:t>
                      </a:r>
                      <a:endParaRPr lang="en-US" sz="1600" b="1"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defPPr>
                        <a:defRPr lang="en-US"/>
                      </a:defPPr>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r>
                        <a:rPr lang="en-US" sz="1600" dirty="0"/>
                        <a:t>Explicit: Automated tests execute consistently as they don’t get tired and/or lazy like us humans.</a:t>
                      </a:r>
                      <a:endParaRPr lang="en-US" sz="1600" b="1" dirty="0">
                        <a:latin typeface="Segoe UI" panose="020B05020402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64816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Title 3"/>
          <p:cNvSpPr txBox="1">
            <a:spLocks/>
          </p:cNvSpPr>
          <p:nvPr/>
        </p:nvSpPr>
        <p:spPr>
          <a:xfrm>
            <a:off x="763471" y="484521"/>
            <a:ext cx="10832399" cy="801026"/>
          </a:xfrm>
          <a:prstGeom prst="rect">
            <a:avLst/>
          </a:prstGeom>
        </p:spPr>
        <p:txBody>
          <a:bodyPr vert="horz" lIns="91440" tIns="45720" rIns="91440" bIns="45720" rtlCol="0" anchor="ctr">
            <a:normAutofit/>
          </a:bodyPr>
          <a:lstStyle>
            <a:lvl1pPr algn="l" defTabSz="0" rtl="0" eaLnBrk="1" latinLnBrk="0" hangingPunct="1">
              <a:spcBef>
                <a:spcPct val="0"/>
              </a:spcBef>
              <a:buNone/>
              <a:defRPr lang="en-US" sz="4000" b="0" kern="1200" baseline="0">
                <a:solidFill>
                  <a:srgbClr val="017EB8"/>
                </a:solidFill>
                <a:latin typeface="Segoe UI" panose="020B0502040204020203" pitchFamily="34" charset="0"/>
                <a:ea typeface="Segoe UI" pitchFamily="34" charset="0"/>
                <a:cs typeface="Segoe UI" pitchFamily="34" charset="0"/>
              </a:defRPr>
            </a:lvl1pPr>
          </a:lstStyle>
          <a:p>
            <a:pPr algn="ctr"/>
            <a:r>
              <a:rPr lang="en-US" dirty="0">
                <a:solidFill>
                  <a:schemeClr val="accent6"/>
                </a:solidFill>
                <a:latin typeface="Times New Roman" pitchFamily="18" charset="0"/>
                <a:cs typeface="Times New Roman" pitchFamily="18" charset="0"/>
              </a:rPr>
              <a:t>Verification and Validation </a:t>
            </a:r>
          </a:p>
        </p:txBody>
      </p:sp>
      <p:sp>
        <p:nvSpPr>
          <p:cNvPr id="6" name="Rectangle 7"/>
          <p:cNvSpPr/>
          <p:nvPr/>
        </p:nvSpPr>
        <p:spPr>
          <a:xfrm>
            <a:off x="570247" y="2098594"/>
            <a:ext cx="3528060" cy="707886"/>
          </a:xfrm>
          <a:prstGeom prst="rect">
            <a:avLst/>
          </a:prstGeom>
        </p:spPr>
        <p:txBody>
          <a:bodyPr wrap="square">
            <a:spAutoFit/>
          </a:bodyPr>
          <a:lstStyle/>
          <a:p>
            <a:pPr algn="ctr"/>
            <a:r>
              <a:rPr lang="en-US" sz="2000" dirty="0">
                <a:latin typeface="Times New Roman" pitchFamily="18" charset="0"/>
                <a:ea typeface="Segoe UI" panose="020B0502040204020203" pitchFamily="34" charset="0"/>
                <a:cs typeface="Times New Roman" pitchFamily="18" charset="0"/>
              </a:rPr>
              <a:t>Are we building </a:t>
            </a:r>
          </a:p>
          <a:p>
            <a:pPr algn="ctr"/>
            <a:r>
              <a:rPr lang="en-US" sz="2000" dirty="0">
                <a:latin typeface="Times New Roman" pitchFamily="18" charset="0"/>
                <a:ea typeface="Segoe UI" panose="020B0502040204020203" pitchFamily="34" charset="0"/>
                <a:cs typeface="Times New Roman" pitchFamily="18" charset="0"/>
              </a:rPr>
              <a:t>the product </a:t>
            </a:r>
            <a:r>
              <a:rPr lang="en-US" sz="2000" b="1" dirty="0">
                <a:solidFill>
                  <a:srgbClr val="FF0000"/>
                </a:solidFill>
                <a:latin typeface="Times New Roman" pitchFamily="18" charset="0"/>
                <a:ea typeface="Segoe UI" panose="020B0502040204020203" pitchFamily="34" charset="0"/>
                <a:cs typeface="Times New Roman" pitchFamily="18" charset="0"/>
              </a:rPr>
              <a:t>right</a:t>
            </a:r>
            <a:r>
              <a:rPr lang="en-US" sz="2000" dirty="0">
                <a:latin typeface="Times New Roman" pitchFamily="18" charset="0"/>
                <a:ea typeface="Segoe UI" panose="020B0502040204020203" pitchFamily="34" charset="0"/>
                <a:cs typeface="Times New Roman" pitchFamily="18" charset="0"/>
              </a:rPr>
              <a:t>?</a:t>
            </a:r>
          </a:p>
        </p:txBody>
      </p:sp>
      <p:sp>
        <p:nvSpPr>
          <p:cNvPr id="7" name="Rounded Rectangle 5"/>
          <p:cNvSpPr/>
          <p:nvPr/>
        </p:nvSpPr>
        <p:spPr>
          <a:xfrm>
            <a:off x="521401" y="3037829"/>
            <a:ext cx="3528060" cy="947190"/>
          </a:xfrm>
          <a:prstGeom prst="roundRect">
            <a:avLst/>
          </a:prstGeom>
          <a:solidFill>
            <a:sysClr val="window" lastClr="FFFFFF">
              <a:lumMod val="85000"/>
            </a:sys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Times New Roman" pitchFamily="18" charset="0"/>
                <a:ea typeface="Segoe UI" panose="020B0502040204020203" pitchFamily="34" charset="0"/>
                <a:cs typeface="Times New Roman" pitchFamily="18" charset="0"/>
              </a:rPr>
              <a:t>To ensure that work products meet their specified requirements.</a:t>
            </a:r>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241" y="4217159"/>
            <a:ext cx="3543606" cy="1886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8073495" y="1922187"/>
            <a:ext cx="3604261" cy="707886"/>
          </a:xfrm>
          <a:prstGeom prst="rect">
            <a:avLst/>
          </a:prstGeom>
        </p:spPr>
        <p:txBody>
          <a:bodyPr wrap="square">
            <a:spAutoFit/>
          </a:bodyPr>
          <a:lstStyle/>
          <a:p>
            <a:pPr algn="ctr"/>
            <a:r>
              <a:rPr lang="en-US" sz="2000" dirty="0">
                <a:latin typeface="Times New Roman" pitchFamily="18" charset="0"/>
                <a:ea typeface="Segoe UI" panose="020B0502040204020203" pitchFamily="34" charset="0"/>
                <a:cs typeface="Times New Roman" pitchFamily="18" charset="0"/>
              </a:rPr>
              <a:t>Are we building </a:t>
            </a:r>
          </a:p>
          <a:p>
            <a:pPr algn="ctr"/>
            <a:r>
              <a:rPr lang="en-US" sz="2000" dirty="0">
                <a:latin typeface="Times New Roman" pitchFamily="18" charset="0"/>
                <a:ea typeface="Segoe UI" panose="020B0502040204020203" pitchFamily="34" charset="0"/>
                <a:cs typeface="Times New Roman" pitchFamily="18" charset="0"/>
              </a:rPr>
              <a:t>the </a:t>
            </a:r>
            <a:r>
              <a:rPr lang="en-US" sz="2000" b="1" dirty="0">
                <a:solidFill>
                  <a:srgbClr val="00B050"/>
                </a:solidFill>
                <a:latin typeface="Times New Roman" pitchFamily="18" charset="0"/>
                <a:ea typeface="Segoe UI" panose="020B0502040204020203" pitchFamily="34" charset="0"/>
                <a:cs typeface="Times New Roman" pitchFamily="18" charset="0"/>
              </a:rPr>
              <a:t>right</a:t>
            </a:r>
            <a:r>
              <a:rPr lang="en-US" sz="2000" dirty="0">
                <a:solidFill>
                  <a:srgbClr val="00B050"/>
                </a:solidFill>
                <a:latin typeface="Times New Roman" pitchFamily="18" charset="0"/>
                <a:ea typeface="Segoe UI" panose="020B0502040204020203" pitchFamily="34" charset="0"/>
                <a:cs typeface="Times New Roman" pitchFamily="18" charset="0"/>
              </a:rPr>
              <a:t> </a:t>
            </a:r>
            <a:r>
              <a:rPr lang="en-US" sz="2000" dirty="0">
                <a:latin typeface="Times New Roman" pitchFamily="18" charset="0"/>
                <a:ea typeface="Segoe UI" panose="020B0502040204020203" pitchFamily="34" charset="0"/>
                <a:cs typeface="Times New Roman" pitchFamily="18" charset="0"/>
              </a:rPr>
              <a:t>product?</a:t>
            </a:r>
          </a:p>
        </p:txBody>
      </p:sp>
      <p:sp>
        <p:nvSpPr>
          <p:cNvPr id="10" name="Rounded Rectangle 6"/>
          <p:cNvSpPr/>
          <p:nvPr/>
        </p:nvSpPr>
        <p:spPr>
          <a:xfrm>
            <a:off x="7738281" y="2853673"/>
            <a:ext cx="4263432" cy="1123331"/>
          </a:xfrm>
          <a:prstGeom prst="roundRect">
            <a:avLst/>
          </a:prstGeom>
          <a:solidFill>
            <a:sysClr val="window" lastClr="FFFFFF">
              <a:lumMod val="85000"/>
            </a:sys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Times New Roman" pitchFamily="18" charset="0"/>
                <a:ea typeface="Segoe UI" panose="020B0502040204020203" pitchFamily="34" charset="0"/>
                <a:cs typeface="Times New Roman" pitchFamily="18" charset="0"/>
              </a:rPr>
              <a:t>To ensure that the product actually meets the user’s needs, and that the specifications were correct in the first place.</a:t>
            </a:r>
          </a:p>
        </p:txBody>
      </p:sp>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7952" y="4207175"/>
            <a:ext cx="3017918" cy="1812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1387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Прямоугольник 1"/>
          <p:cNvSpPr/>
          <p:nvPr/>
        </p:nvSpPr>
        <p:spPr>
          <a:xfrm>
            <a:off x="2532935" y="642864"/>
            <a:ext cx="7092787" cy="707886"/>
          </a:xfrm>
          <a:prstGeom prst="rect">
            <a:avLst/>
          </a:prstGeom>
        </p:spPr>
        <p:txBody>
          <a:bodyPr wrap="square">
            <a:spAutoFit/>
          </a:bodyPr>
          <a:lstStyle/>
          <a:p>
            <a:pPr algn="ctr"/>
            <a:r>
              <a:rPr lang="en-US" sz="4000" dirty="0">
                <a:solidFill>
                  <a:srgbClr val="401D06"/>
                </a:solidFill>
                <a:latin typeface="Times New Roman" pitchFamily="18" charset="0"/>
                <a:cs typeface="Times New Roman" pitchFamily="18" charset="0"/>
              </a:rPr>
              <a:t>Installation testing</a:t>
            </a:r>
          </a:p>
        </p:txBody>
      </p:sp>
      <p:sp>
        <p:nvSpPr>
          <p:cNvPr id="6" name="Прямоугольник 2"/>
          <p:cNvSpPr/>
          <p:nvPr/>
        </p:nvSpPr>
        <p:spPr>
          <a:xfrm>
            <a:off x="5229321" y="2681654"/>
            <a:ext cx="6853997" cy="707886"/>
          </a:xfrm>
          <a:prstGeom prst="rect">
            <a:avLst/>
          </a:prstGeom>
        </p:spPr>
        <p:txBody>
          <a:bodyPr wrap="square">
            <a:spAutoFit/>
          </a:bodyPr>
          <a:lstStyle/>
          <a:p>
            <a:pPr algn="just"/>
            <a:r>
              <a:rPr lang="en-US" sz="2000" dirty="0">
                <a:latin typeface="Times New Roman" pitchFamily="18" charset="0"/>
                <a:cs typeface="Times New Roman" pitchFamily="18" charset="0"/>
              </a:rPr>
              <a:t>    Installation testing, intended to check the successful installation and upgrade or remove the program.</a:t>
            </a:r>
            <a:endParaRPr lang="ru-RU" sz="2000" dirty="0">
              <a:latin typeface="Times New Roman" pitchFamily="18" charset="0"/>
              <a:cs typeface="Times New Roman" pitchFamily="18" charset="0"/>
            </a:endParaRPr>
          </a:p>
        </p:txBody>
      </p:sp>
      <p:pic>
        <p:nvPicPr>
          <p:cNvPr id="7" name="Picture 2" descr="http://www.jne.ie/images/big/3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375" y="2348878"/>
            <a:ext cx="4391121" cy="363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690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Заголовок 1"/>
          <p:cNvSpPr txBox="1">
            <a:spLocks/>
          </p:cNvSpPr>
          <p:nvPr/>
        </p:nvSpPr>
        <p:spPr>
          <a:xfrm>
            <a:off x="2434819" y="385762"/>
            <a:ext cx="7498080" cy="1143000"/>
          </a:xfrm>
          <a:prstGeom prst="rect">
            <a:avLst/>
          </a:prstGeom>
        </p:spPr>
        <p:txBody>
          <a:bodyPr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i="0" u="none" strike="noStrike" kern="1200" cap="none" spc="0" normalizeH="0" baseline="0" noProof="0" dirty="0">
                <a:ln>
                  <a:noFill/>
                </a:ln>
                <a:solidFill>
                  <a:srgbClr val="4F271C">
                    <a:satMod val="130000"/>
                  </a:srgbClr>
                </a:solidFill>
                <a:uLnTx/>
                <a:uFillTx/>
                <a:latin typeface="Times New Roman" pitchFamily="18" charset="0"/>
                <a:ea typeface="+mj-ea"/>
                <a:cs typeface="Times New Roman" pitchFamily="18" charset="0"/>
              </a:rPr>
              <a:t>Examples</a:t>
            </a:r>
            <a:endParaRPr kumimoji="0" lang="uk-UA" sz="4000" i="0" u="none" strike="noStrike" kern="1200" cap="none" spc="0" normalizeH="0" baseline="0" noProof="0" dirty="0">
              <a:ln>
                <a:noFill/>
              </a:ln>
              <a:solidFill>
                <a:srgbClr val="4F271C">
                  <a:satMod val="130000"/>
                </a:srgbClr>
              </a:solidFill>
              <a:uLnTx/>
              <a:uFillTx/>
              <a:latin typeface="Times New Roman" pitchFamily="18" charset="0"/>
              <a:ea typeface="+mj-ea"/>
              <a:cs typeface="Times New Roman" pitchFamily="18" charset="0"/>
            </a:endParaRPr>
          </a:p>
        </p:txBody>
      </p:sp>
      <p:sp>
        <p:nvSpPr>
          <p:cNvPr id="6" name="Объект 2"/>
          <p:cNvSpPr txBox="1">
            <a:spLocks/>
          </p:cNvSpPr>
          <p:nvPr/>
        </p:nvSpPr>
        <p:spPr>
          <a:xfrm>
            <a:off x="95534" y="2283451"/>
            <a:ext cx="11914496" cy="3475904"/>
          </a:xfrm>
          <a:prstGeom prst="rect">
            <a:avLst/>
          </a:prstGeom>
        </p:spPr>
        <p:txBody>
          <a:bodyPr>
            <a:normAutofit lnSpcReduction="10000"/>
          </a:bodyPr>
          <a:lstStyle/>
          <a:p>
            <a:pPr marL="82296" marR="0" lvl="0" indent="0" algn="just" defTabSz="914400" rtl="0" eaLnBrk="1" fontAlgn="auto" latinLnBrk="0" hangingPunct="1">
              <a:lnSpc>
                <a:spcPct val="100000"/>
              </a:lnSpc>
              <a:spcBef>
                <a:spcPts val="600"/>
              </a:spcBef>
              <a:spcAft>
                <a:spcPts val="0"/>
              </a:spcAft>
              <a:buClr>
                <a:srgbClr val="3891A7"/>
              </a:buClr>
              <a:buSzPct val="80000"/>
              <a:buFont typeface="Wingdings 2"/>
              <a:buNone/>
              <a:tabLst/>
              <a:defRPr/>
            </a:pPr>
            <a:r>
              <a:rPr kumimoji="0" lang="en-US" sz="3200" b="0" i="0" u="none" strike="noStrike" kern="1200" cap="none" spc="0" normalizeH="0" baseline="0" noProof="0" dirty="0">
                <a:ln>
                  <a:noFill/>
                </a:ln>
                <a:solidFill>
                  <a:sysClr val="windowText" lastClr="000000"/>
                </a:solidFill>
                <a:effectLst/>
                <a:uLnTx/>
                <a:uFillTx/>
                <a:latin typeface="Times New Roman" pitchFamily="18" charset="0"/>
                <a:ea typeface="+mn-ea"/>
                <a:cs typeface="Times New Roman" pitchFamily="18" charset="0"/>
              </a:rPr>
              <a:t>Designer designs a new car according the requirements of his client. After producing the prototype he </a:t>
            </a:r>
            <a:r>
              <a:rPr kumimoji="0" lang="en-US" sz="3200" b="1" i="1" u="none" strike="noStrike" kern="120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verifies</a:t>
            </a:r>
            <a:r>
              <a:rPr kumimoji="0" lang="en-US" sz="3200" b="0" i="0" u="none" strike="noStrike" kern="1200" cap="none" spc="0" normalizeH="0" baseline="0" noProof="0" dirty="0">
                <a:ln>
                  <a:noFill/>
                </a:ln>
                <a:solidFill>
                  <a:sysClr val="windowText" lastClr="000000"/>
                </a:solidFill>
                <a:effectLst/>
                <a:uLnTx/>
                <a:uFillTx/>
                <a:latin typeface="Times New Roman" pitchFamily="18" charset="0"/>
                <a:ea typeface="+mn-ea"/>
                <a:cs typeface="Times New Roman" pitchFamily="18" charset="0"/>
              </a:rPr>
              <a:t> that the prototype is according to the requirements. </a:t>
            </a:r>
            <a:endParaRPr kumimoji="0" lang="uk-UA" sz="3200" b="0" i="0" u="none" strike="noStrike" kern="1200" cap="none" spc="0" normalizeH="0" baseline="0" noProof="0" dirty="0">
              <a:ln>
                <a:noFill/>
              </a:ln>
              <a:solidFill>
                <a:sysClr val="windowText" lastClr="000000"/>
              </a:solidFill>
              <a:effectLst/>
              <a:uLnTx/>
              <a:uFillTx/>
              <a:latin typeface="Times New Roman" pitchFamily="18" charset="0"/>
              <a:ea typeface="+mn-ea"/>
              <a:cs typeface="Times New Roman" pitchFamily="18" charset="0"/>
            </a:endParaRPr>
          </a:p>
          <a:p>
            <a:pPr marL="82296" marR="0" lvl="0" indent="0" algn="just" defTabSz="914400" rtl="0" eaLnBrk="1" fontAlgn="auto" latinLnBrk="0" hangingPunct="1">
              <a:lnSpc>
                <a:spcPct val="100000"/>
              </a:lnSpc>
              <a:spcBef>
                <a:spcPts val="600"/>
              </a:spcBef>
              <a:spcAft>
                <a:spcPts val="0"/>
              </a:spcAft>
              <a:buClr>
                <a:srgbClr val="3891A7"/>
              </a:buClr>
              <a:buSzPct val="80000"/>
              <a:buFont typeface="Wingdings 2"/>
              <a:buNone/>
              <a:tabLst/>
              <a:defRPr/>
            </a:pPr>
            <a:endParaRPr kumimoji="0" lang="en-US" sz="3200" b="0" i="0" u="none" strike="noStrike" kern="1200" cap="none" spc="0" normalizeH="0" baseline="0" noProof="0" dirty="0">
              <a:ln>
                <a:noFill/>
              </a:ln>
              <a:solidFill>
                <a:sysClr val="windowText" lastClr="000000"/>
              </a:solidFill>
              <a:effectLst/>
              <a:uLnTx/>
              <a:uFillTx/>
              <a:latin typeface="Times New Roman" pitchFamily="18" charset="0"/>
              <a:ea typeface="+mn-ea"/>
              <a:cs typeface="Times New Roman" pitchFamily="18" charset="0"/>
            </a:endParaRPr>
          </a:p>
          <a:p>
            <a:pPr marL="82296" marR="0" lvl="0" indent="0" algn="just" defTabSz="914400" rtl="0" eaLnBrk="1" fontAlgn="auto" latinLnBrk="0" hangingPunct="1">
              <a:lnSpc>
                <a:spcPct val="100000"/>
              </a:lnSpc>
              <a:spcBef>
                <a:spcPts val="600"/>
              </a:spcBef>
              <a:spcAft>
                <a:spcPts val="0"/>
              </a:spcAft>
              <a:buClr>
                <a:srgbClr val="3891A7"/>
              </a:buClr>
              <a:buSzPct val="80000"/>
              <a:buFont typeface="Wingdings 2"/>
              <a:buNone/>
              <a:tabLst/>
              <a:defRPr/>
            </a:pPr>
            <a:r>
              <a:rPr kumimoji="0" lang="en-US" sz="3200" b="0" i="0" u="none" strike="noStrike" kern="1200" cap="none" spc="0" normalizeH="0" baseline="0" noProof="0" dirty="0">
                <a:ln>
                  <a:noFill/>
                </a:ln>
                <a:solidFill>
                  <a:sysClr val="windowText" lastClr="000000"/>
                </a:solidFill>
                <a:effectLst/>
                <a:uLnTx/>
                <a:uFillTx/>
                <a:latin typeface="Times New Roman" pitchFamily="18" charset="0"/>
                <a:ea typeface="+mn-ea"/>
                <a:cs typeface="Times New Roman" pitchFamily="18" charset="0"/>
              </a:rPr>
              <a:t>The next step before going to the mass production is to check in "real conditions" if the prototype does that what the client thought it would do </a:t>
            </a:r>
            <a:r>
              <a:rPr kumimoji="0" lang="en-US" sz="3200" b="0" i="0" u="none" strike="noStrike" kern="120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a:t>
            </a:r>
            <a:r>
              <a:rPr kumimoji="0" lang="en-US" sz="3200" b="1" i="1" u="none" strike="noStrike" kern="120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validation</a:t>
            </a:r>
            <a:r>
              <a:rPr kumimoji="0" lang="en-US" sz="3200" b="0" i="0" u="none" strike="noStrike" kern="120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a:t>
            </a:r>
            <a:r>
              <a:rPr kumimoji="0" lang="en-US" sz="3200" b="0" i="0" u="none" strike="noStrike" kern="1200" cap="none" spc="0" normalizeH="0" baseline="0" noProof="0" dirty="0">
                <a:ln>
                  <a:noFill/>
                </a:ln>
                <a:solidFill>
                  <a:sysClr val="windowText" lastClr="000000"/>
                </a:solidFill>
                <a:effectLst/>
                <a:uLnTx/>
                <a:uFillTx/>
                <a:latin typeface="Times New Roman" pitchFamily="18" charset="0"/>
                <a:ea typeface="+mn-ea"/>
                <a:cs typeface="Times New Roman" pitchFamily="18" charset="0"/>
              </a:rPr>
              <a:t>.</a:t>
            </a:r>
            <a:r>
              <a:rPr kumimoji="0" lang="en-US" sz="3200" b="0" i="0" u="none" strike="noStrike" kern="1200" cap="none" spc="0" normalizeH="0" baseline="0" noProof="0" dirty="0">
                <a:ln>
                  <a:noFill/>
                </a:ln>
                <a:solidFill>
                  <a:srgbClr val="FF0000"/>
                </a:solidFill>
                <a:effectLst/>
                <a:uLnTx/>
                <a:uFillTx/>
                <a:latin typeface="Times New Roman" pitchFamily="18" charset="0"/>
                <a:ea typeface="+mn-ea"/>
                <a:cs typeface="Times New Roman" pitchFamily="18" charset="0"/>
              </a:rPr>
              <a:t> </a:t>
            </a:r>
            <a:endParaRPr kumimoji="0" lang="uk-UA" sz="3200" b="0" i="0" u="none" strike="noStrike" kern="1200" cap="none" spc="0" normalizeH="0" baseline="0" noProof="0" dirty="0">
              <a:ln>
                <a:noFill/>
              </a:ln>
              <a:solidFill>
                <a:srgbClr val="FF0000"/>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209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Title 3"/>
          <p:cNvSpPr txBox="1">
            <a:spLocks/>
          </p:cNvSpPr>
          <p:nvPr/>
        </p:nvSpPr>
        <p:spPr>
          <a:xfrm>
            <a:off x="3804988" y="706719"/>
            <a:ext cx="4585322" cy="914400"/>
          </a:xfrm>
          <a:prstGeom prst="rect">
            <a:avLst/>
          </a:prstGeom>
        </p:spPr>
        <p:txBody>
          <a:bodyPr vert="horz" lIns="91440" tIns="45720" rIns="91440" bIns="45720" rtlCol="0" anchor="ctr">
            <a:normAutofit fontScale="77500" lnSpcReduction="20000"/>
          </a:bodyPr>
          <a:lstStyle>
            <a:lvl1pPr algn="l" defTabSz="0" rtl="0" eaLnBrk="1" latinLnBrk="0" hangingPunct="1">
              <a:spcBef>
                <a:spcPct val="0"/>
              </a:spcBef>
              <a:buNone/>
              <a:defRPr lang="en-US" sz="4000" b="0" kern="1200" baseline="0">
                <a:solidFill>
                  <a:srgbClr val="017EB8"/>
                </a:solidFill>
                <a:latin typeface="Segoe UI" panose="020B0502040204020203" pitchFamily="34" charset="0"/>
                <a:ea typeface="Segoe UI" pitchFamily="34" charset="0"/>
                <a:cs typeface="Segoe UI" pitchFamily="34" charset="0"/>
              </a:defRPr>
            </a:lvl1pPr>
          </a:lstStyle>
          <a:p>
            <a:pPr algn="ctr"/>
            <a:r>
              <a:rPr lang="en-US" dirty="0">
                <a:solidFill>
                  <a:srgbClr val="FFC000"/>
                </a:solidFill>
                <a:latin typeface="Times New Roman" panose="02020603050405020304" pitchFamily="18" charset="0"/>
                <a:cs typeface="Times New Roman" panose="02020603050405020304" pitchFamily="18" charset="0"/>
              </a:rPr>
              <a:t>Black-box, White-box, Grey-box</a:t>
            </a:r>
          </a:p>
        </p:txBody>
      </p:sp>
      <p:sp>
        <p:nvSpPr>
          <p:cNvPr id="6" name="Rounded Rectangle 5"/>
          <p:cNvSpPr/>
          <p:nvPr/>
        </p:nvSpPr>
        <p:spPr>
          <a:xfrm>
            <a:off x="136815" y="1179267"/>
            <a:ext cx="3528060" cy="1798105"/>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Times New Roman" panose="02020603050405020304" pitchFamily="18" charset="0"/>
                <a:ea typeface="Segoe UI" panose="020B0502040204020203" pitchFamily="34" charset="0"/>
                <a:cs typeface="Times New Roman" panose="02020603050405020304" pitchFamily="18" charset="0"/>
              </a:rPr>
              <a:t>Black-box Testing </a:t>
            </a:r>
            <a:r>
              <a:rPr lang="en-US" dirty="0">
                <a:solidFill>
                  <a:schemeClr val="tx1"/>
                </a:solidFill>
                <a:latin typeface="Times New Roman" panose="02020603050405020304" pitchFamily="18" charset="0"/>
                <a:ea typeface="Segoe UI" panose="020B0502040204020203" pitchFamily="34" charset="0"/>
                <a:cs typeface="Times New Roman" panose="02020603050405020304" pitchFamily="18" charset="0"/>
              </a:rPr>
              <a:t>is a software testing method in which the internal structure/ design/ implementation of the item being tested is NOT known to the tester. </a:t>
            </a:r>
          </a:p>
        </p:txBody>
      </p:sp>
      <p:sp>
        <p:nvSpPr>
          <p:cNvPr id="7" name="Rounded Rectangle 6"/>
          <p:cNvSpPr/>
          <p:nvPr/>
        </p:nvSpPr>
        <p:spPr>
          <a:xfrm>
            <a:off x="8527124" y="1167026"/>
            <a:ext cx="3528060" cy="1798105"/>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Times New Roman" panose="02020603050405020304" pitchFamily="18" charset="0"/>
                <a:ea typeface="Segoe UI" panose="020B0502040204020203" pitchFamily="34" charset="0"/>
                <a:cs typeface="Times New Roman" panose="02020603050405020304" pitchFamily="18" charset="0"/>
              </a:rPr>
              <a:t>White-box Testing </a:t>
            </a:r>
            <a:r>
              <a:rPr lang="en-US" dirty="0">
                <a:solidFill>
                  <a:schemeClr val="tx1"/>
                </a:solidFill>
                <a:latin typeface="Times New Roman" panose="02020603050405020304" pitchFamily="18" charset="0"/>
                <a:ea typeface="Segoe UI" panose="020B0502040204020203" pitchFamily="34" charset="0"/>
                <a:cs typeface="Times New Roman" panose="02020603050405020304" pitchFamily="18" charset="0"/>
              </a:rPr>
              <a:t>is a software testing method in which the internal structure/ design/ implementation of the item being tested is known to the tester.</a:t>
            </a:r>
          </a:p>
        </p:txBody>
      </p:sp>
      <p:graphicFrame>
        <p:nvGraphicFramePr>
          <p:cNvPr id="8" name="Table 7"/>
          <p:cNvGraphicFramePr>
            <a:graphicFrameLocks noGrp="1"/>
          </p:cNvGraphicFramePr>
          <p:nvPr>
            <p:extLst>
              <p:ext uri="{D42A27DB-BD31-4B8C-83A1-F6EECF244321}">
                <p14:modId xmlns:p14="http://schemas.microsoft.com/office/powerpoint/2010/main" val="904988625"/>
              </p:ext>
            </p:extLst>
          </p:nvPr>
        </p:nvGraphicFramePr>
        <p:xfrm>
          <a:off x="2116401" y="3194842"/>
          <a:ext cx="8166764" cy="1300944"/>
        </p:xfrm>
        <a:graphic>
          <a:graphicData uri="http://schemas.openxmlformats.org/drawingml/2006/table">
            <a:tbl>
              <a:tblPr firstRow="1" bandRow="1">
                <a:tableStyleId>{5C22544A-7EE6-4342-B048-85BDC9FD1C3A}</a:tableStyleId>
              </a:tblPr>
              <a:tblGrid>
                <a:gridCol w="4131675">
                  <a:extLst>
                    <a:ext uri="{9D8B030D-6E8A-4147-A177-3AD203B41FA5}">
                      <a16:colId xmlns:a16="http://schemas.microsoft.com/office/drawing/2014/main" val="20000"/>
                    </a:ext>
                  </a:extLst>
                </a:gridCol>
                <a:gridCol w="4035089">
                  <a:extLst>
                    <a:ext uri="{9D8B030D-6E8A-4147-A177-3AD203B41FA5}">
                      <a16:colId xmlns:a16="http://schemas.microsoft.com/office/drawing/2014/main" val="20001"/>
                    </a:ext>
                  </a:extLst>
                </a:gridCol>
              </a:tblGrid>
              <a:tr h="291948">
                <a:tc>
                  <a:txBody>
                    <a:bodyPr/>
                    <a:lstStyle/>
                    <a:p>
                      <a:pPr algn="ctr"/>
                      <a:r>
                        <a:rPr lang="en-US" sz="1400" dirty="0">
                          <a:latin typeface="Segoe UI" panose="020B0502040204020203" pitchFamily="34" charset="0"/>
                          <a:ea typeface="Segoe UI" panose="020B0502040204020203" pitchFamily="34" charset="0"/>
                          <a:cs typeface="Segoe UI" panose="020B0502040204020203" pitchFamily="34" charset="0"/>
                        </a:rPr>
                        <a:t>Black-box Testing</a:t>
                      </a:r>
                    </a:p>
                  </a:txBody>
                  <a:tcPr>
                    <a:solidFill>
                      <a:schemeClr val="bg1">
                        <a:lumMod val="65000"/>
                      </a:schemeClr>
                    </a:solidFill>
                  </a:tcPr>
                </a:tc>
                <a:tc>
                  <a:txBody>
                    <a:bodyPr/>
                    <a:lstStyle/>
                    <a:p>
                      <a:pPr algn="ctr"/>
                      <a:r>
                        <a:rPr lang="en-US" sz="1400" dirty="0">
                          <a:latin typeface="Segoe UI" panose="020B0502040204020203" pitchFamily="34" charset="0"/>
                          <a:ea typeface="Segoe UI" panose="020B0502040204020203" pitchFamily="34" charset="0"/>
                          <a:cs typeface="Segoe UI" panose="020B0502040204020203" pitchFamily="34" charset="0"/>
                        </a:rPr>
                        <a:t>White-box </a:t>
                      </a:r>
                      <a:r>
                        <a:rPr lang="en-US" sz="1400" baseline="0" dirty="0">
                          <a:latin typeface="Segoe UI" panose="020B0502040204020203" pitchFamily="34" charset="0"/>
                          <a:ea typeface="Segoe UI" panose="020B0502040204020203" pitchFamily="34" charset="0"/>
                          <a:cs typeface="Segoe UI" panose="020B0502040204020203" pitchFamily="34" charset="0"/>
                        </a:rPr>
                        <a:t>Testing</a:t>
                      </a:r>
                      <a:endParaRPr lang="en-US" sz="1400" dirty="0">
                        <a:latin typeface="Segoe UI" panose="020B0502040204020203" pitchFamily="34" charset="0"/>
                        <a:ea typeface="Segoe UI" panose="020B0502040204020203" pitchFamily="34" charset="0"/>
                        <a:cs typeface="Segoe UI" panose="020B0502040204020203" pitchFamily="34" charset="0"/>
                      </a:endParaRPr>
                    </a:p>
                  </a:txBody>
                  <a:tcPr>
                    <a:solidFill>
                      <a:schemeClr val="bg1">
                        <a:lumMod val="65000"/>
                      </a:schemeClr>
                    </a:solidFill>
                  </a:tcPr>
                </a:tc>
                <a:extLst>
                  <a:ext uri="{0D108BD9-81ED-4DB2-BD59-A6C34878D82A}">
                    <a16:rowId xmlns:a16="http://schemas.microsoft.com/office/drawing/2014/main" val="10000"/>
                  </a:ext>
                </a:extLst>
              </a:tr>
              <a:tr h="505176">
                <a:tc>
                  <a:txBody>
                    <a:bodyPr/>
                    <a:lstStyle/>
                    <a:p>
                      <a:r>
                        <a:rPr lang="en-US" sz="1400" b="1" i="0" dirty="0">
                          <a:latin typeface="Segoe UI" panose="020B0502040204020203" pitchFamily="34" charset="0"/>
                          <a:ea typeface="Segoe UI" panose="020B0502040204020203" pitchFamily="34" charset="0"/>
                          <a:cs typeface="Segoe UI" panose="020B0502040204020203" pitchFamily="34" charset="0"/>
                        </a:rPr>
                        <a:t>Levels Applicable To</a:t>
                      </a:r>
                      <a:r>
                        <a:rPr lang="en-US" sz="1400" i="0" dirty="0">
                          <a:latin typeface="Segoe UI" panose="020B0502040204020203" pitchFamily="34" charset="0"/>
                          <a:ea typeface="Segoe UI" panose="020B0502040204020203" pitchFamily="34" charset="0"/>
                          <a:cs typeface="Segoe UI" panose="020B0502040204020203" pitchFamily="34" charset="0"/>
                        </a:rPr>
                        <a:t>: System, Acceptance Test Levels</a:t>
                      </a:r>
                    </a:p>
                  </a:txBody>
                  <a:tcPr/>
                </a:tc>
                <a:tc>
                  <a:txBody>
                    <a:bodyPr/>
                    <a:lstStyle/>
                    <a:p>
                      <a:r>
                        <a:rPr lang="en-US" sz="1400" b="1" i="0" dirty="0">
                          <a:latin typeface="Segoe UI" panose="020B0502040204020203" pitchFamily="34" charset="0"/>
                          <a:ea typeface="Segoe UI" panose="020B0502040204020203" pitchFamily="34" charset="0"/>
                          <a:cs typeface="Segoe UI" panose="020B0502040204020203" pitchFamily="34" charset="0"/>
                        </a:rPr>
                        <a:t>Levels Applicable To</a:t>
                      </a:r>
                      <a:r>
                        <a:rPr lang="en-US" sz="1400" i="0" dirty="0">
                          <a:latin typeface="Segoe UI" panose="020B0502040204020203" pitchFamily="34" charset="0"/>
                          <a:ea typeface="Segoe UI" panose="020B0502040204020203" pitchFamily="34" charset="0"/>
                          <a:cs typeface="Segoe UI" panose="020B0502040204020203" pitchFamily="34" charset="0"/>
                        </a:rPr>
                        <a:t>: </a:t>
                      </a:r>
                      <a:r>
                        <a:rPr lang="en-US" sz="1400" dirty="0">
                          <a:latin typeface="Segoe UI" panose="020B0502040204020203" pitchFamily="34" charset="0"/>
                          <a:ea typeface="Segoe UI" panose="020B0502040204020203" pitchFamily="34" charset="0"/>
                          <a:cs typeface="Segoe UI" panose="020B0502040204020203" pitchFamily="34" charset="0"/>
                        </a:rPr>
                        <a:t>Component,</a:t>
                      </a:r>
                      <a:r>
                        <a:rPr lang="en-US" sz="1400" baseline="0" dirty="0">
                          <a:latin typeface="Segoe UI" panose="020B0502040204020203" pitchFamily="34" charset="0"/>
                          <a:ea typeface="Segoe UI" panose="020B0502040204020203" pitchFamily="34" charset="0"/>
                          <a:cs typeface="Segoe UI" panose="020B0502040204020203" pitchFamily="34" charset="0"/>
                        </a:rPr>
                        <a:t> Integration Test Level</a:t>
                      </a:r>
                      <a:endParaRPr lang="en-US" sz="1400" dirty="0">
                        <a:latin typeface="Segoe UI" panose="020B05020402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1"/>
                  </a:ext>
                </a:extLst>
              </a:tr>
              <a:tr h="477984">
                <a:tc>
                  <a:txBody>
                    <a:bodyPr/>
                    <a:lstStyle/>
                    <a:p>
                      <a:r>
                        <a:rPr lang="en-US" sz="1400" b="1" i="0" dirty="0">
                          <a:latin typeface="Segoe UI" panose="020B0502040204020203" pitchFamily="34" charset="0"/>
                          <a:ea typeface="Segoe UI" panose="020B0502040204020203" pitchFamily="34" charset="0"/>
                          <a:cs typeface="Segoe UI" panose="020B0502040204020203" pitchFamily="34" charset="0"/>
                        </a:rPr>
                        <a:t>Responsibility: </a:t>
                      </a:r>
                      <a:r>
                        <a:rPr lang="en-US" sz="1400" b="0" i="0" dirty="0">
                          <a:latin typeface="Segoe UI" panose="020B0502040204020203" pitchFamily="34" charset="0"/>
                          <a:ea typeface="Segoe UI" panose="020B0502040204020203" pitchFamily="34" charset="0"/>
                          <a:cs typeface="Segoe UI" panose="020B0502040204020203" pitchFamily="34" charset="0"/>
                        </a:rPr>
                        <a:t>Quality Control Engineers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dirty="0">
                          <a:latin typeface="Segoe UI" panose="020B0502040204020203" pitchFamily="34" charset="0"/>
                          <a:ea typeface="Segoe UI" panose="020B0502040204020203" pitchFamily="34" charset="0"/>
                          <a:cs typeface="Segoe UI" panose="020B0502040204020203" pitchFamily="34" charset="0"/>
                        </a:rPr>
                        <a:t>Responsibility: </a:t>
                      </a:r>
                      <a:r>
                        <a:rPr lang="en-US" sz="1400" b="0" i="0" dirty="0">
                          <a:latin typeface="Segoe UI" panose="020B0502040204020203" pitchFamily="34" charset="0"/>
                          <a:ea typeface="Segoe UI" panose="020B0502040204020203" pitchFamily="34" charset="0"/>
                          <a:cs typeface="Segoe UI" panose="020B0502040204020203" pitchFamily="34" charset="0"/>
                        </a:rPr>
                        <a:t>Software Developers</a:t>
                      </a:r>
                      <a:endParaRPr lang="en-US" sz="1400" dirty="0">
                        <a:latin typeface="Segoe UI" panose="020B05020402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2"/>
                  </a:ext>
                </a:extLst>
              </a:tr>
            </a:tbl>
          </a:graphicData>
        </a:graphic>
      </p:graphicFrame>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5" y="4456895"/>
            <a:ext cx="2567104" cy="1713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ounded Rectangle 8"/>
          <p:cNvSpPr/>
          <p:nvPr/>
        </p:nvSpPr>
        <p:spPr>
          <a:xfrm>
            <a:off x="4305309" y="4944509"/>
            <a:ext cx="3528060" cy="1125000"/>
          </a:xfrm>
          <a:prstGeom prst="round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Times New Roman" panose="02020603050405020304" pitchFamily="18" charset="0"/>
                <a:ea typeface="Segoe UI" panose="020B0502040204020203" pitchFamily="34" charset="0"/>
                <a:cs typeface="Times New Roman" panose="02020603050405020304" pitchFamily="18" charset="0"/>
              </a:rPr>
              <a:t>Grey-box Testing </a:t>
            </a:r>
            <a:r>
              <a:rPr lang="en-US" dirty="0">
                <a:solidFill>
                  <a:schemeClr val="tx1"/>
                </a:solidFill>
                <a:latin typeface="Times New Roman" panose="02020603050405020304" pitchFamily="18" charset="0"/>
                <a:ea typeface="Segoe UI" panose="020B0502040204020203" pitchFamily="34" charset="0"/>
                <a:cs typeface="Times New Roman" panose="02020603050405020304" pitchFamily="18" charset="0"/>
              </a:rPr>
              <a:t>is a software testing method which is a combination of Black-box and White-box Testing methods.</a:t>
            </a:r>
          </a:p>
        </p:txBody>
      </p:sp>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85445" y="4618618"/>
            <a:ext cx="2212239" cy="1597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76334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6" name="Rectangle 5"/>
          <p:cNvSpPr/>
          <p:nvPr/>
        </p:nvSpPr>
        <p:spPr>
          <a:xfrm>
            <a:off x="1073967" y="827800"/>
            <a:ext cx="2741442" cy="400110"/>
          </a:xfrm>
          <a:prstGeom prst="rect">
            <a:avLst/>
          </a:prstGeom>
        </p:spPr>
        <p:txBody>
          <a:bodyPr wrap="square">
            <a:spAutoFit/>
          </a:bodyPr>
          <a:lstStyle/>
          <a:p>
            <a:pPr algn="ctr"/>
            <a:r>
              <a:rPr lang="en-US" sz="2000" b="1" dirty="0">
                <a:solidFill>
                  <a:srgbClr val="00B050"/>
                </a:solidFill>
                <a:latin typeface="Times New Roman" panose="02020603050405020304" pitchFamily="18" charset="0"/>
                <a:ea typeface="Segoe UI" panose="020B0502040204020203" pitchFamily="34" charset="0"/>
                <a:cs typeface="Times New Roman" pitchFamily="18" charset="0"/>
              </a:rPr>
              <a:t>Positive</a:t>
            </a:r>
            <a:r>
              <a:rPr lang="en-US" sz="2000" dirty="0">
                <a:latin typeface="Times New Roman" pitchFamily="18" charset="0"/>
                <a:ea typeface="Segoe UI" panose="020B0502040204020203" pitchFamily="34" charset="0"/>
                <a:cs typeface="Times New Roman" pitchFamily="18" charset="0"/>
              </a:rPr>
              <a:t> testing</a:t>
            </a:r>
          </a:p>
        </p:txBody>
      </p:sp>
      <p:sp>
        <p:nvSpPr>
          <p:cNvPr id="7" name="Rounded Rectangle 7"/>
          <p:cNvSpPr/>
          <p:nvPr/>
        </p:nvSpPr>
        <p:spPr>
          <a:xfrm>
            <a:off x="643934" y="2109886"/>
            <a:ext cx="3430058" cy="1634641"/>
          </a:xfrm>
          <a:prstGeom prst="roundRect">
            <a:avLst/>
          </a:prstGeom>
          <a:solidFill>
            <a:sysClr val="window" lastClr="FFFFFF">
              <a:lumMod val="85000"/>
            </a:sys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Segoe UI" panose="020B0502040204020203" pitchFamily="34" charset="0"/>
                <a:cs typeface="Times New Roman" panose="02020603050405020304" pitchFamily="18" charset="0"/>
              </a:rPr>
              <a:t> to prove that an application will work on giving valid input data. i.e. testing a system by giving its corresponding valid inputs</a:t>
            </a:r>
            <a:r>
              <a:rPr kumimoji="0" lang="en-US" sz="1800" b="0" i="0" u="none" strike="noStrike" kern="0" cap="none" spc="0" normalizeH="0" noProof="0" dirty="0">
                <a:ln>
                  <a:noFill/>
                </a:ln>
                <a:solidFill>
                  <a:sysClr val="windowText" lastClr="000000"/>
                </a:solidFill>
                <a:effectLst/>
                <a:uLnTx/>
                <a:uFillTx/>
                <a:latin typeface="Times New Roman" panose="02020603050405020304" pitchFamily="18" charset="0"/>
                <a:ea typeface="Segoe UI" panose="020B0502040204020203" pitchFamily="34" charset="0"/>
                <a:cs typeface="Times New Roman" panose="02020603050405020304" pitchFamily="18" charset="0"/>
              </a:rPr>
              <a:t> or actions.</a:t>
            </a:r>
            <a:endParaRPr kumimoji="0" lang="en-US" sz="18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Segoe UI" panose="020B0502040204020203" pitchFamily="34" charset="0"/>
              <a:cs typeface="Times New Roman" panose="02020603050405020304" pitchFamily="18" charset="0"/>
            </a:endParaRPr>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1699" y="4080837"/>
            <a:ext cx="1654528" cy="1773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8407707" y="827800"/>
            <a:ext cx="2592917" cy="400110"/>
          </a:xfrm>
          <a:prstGeom prst="rect">
            <a:avLst/>
          </a:prstGeom>
        </p:spPr>
        <p:txBody>
          <a:bodyPr wrap="square">
            <a:spAutoFit/>
          </a:bodyPr>
          <a:lstStyle/>
          <a:p>
            <a:pPr algn="ctr"/>
            <a:r>
              <a:rPr lang="en-US" sz="2000" b="1" dirty="0">
                <a:solidFill>
                  <a:srgbClr val="FF0000"/>
                </a:solidFill>
                <a:latin typeface="Times New Roman" panose="02020603050405020304" pitchFamily="18" charset="0"/>
                <a:ea typeface="Segoe UI" panose="020B0502040204020203" pitchFamily="34" charset="0"/>
                <a:cs typeface="Times New Roman" pitchFamily="18" charset="0"/>
              </a:rPr>
              <a:t>Negative</a:t>
            </a:r>
            <a:r>
              <a:rPr lang="en-US" sz="2000" dirty="0">
                <a:solidFill>
                  <a:srgbClr val="FF0000"/>
                </a:solidFill>
                <a:latin typeface="Times New Roman" pitchFamily="18" charset="0"/>
                <a:ea typeface="Segoe UI" panose="020B0502040204020203" pitchFamily="34" charset="0"/>
                <a:cs typeface="Times New Roman" pitchFamily="18" charset="0"/>
              </a:rPr>
              <a:t> </a:t>
            </a:r>
            <a:r>
              <a:rPr lang="en-US" sz="2000" dirty="0">
                <a:latin typeface="Times New Roman" pitchFamily="18" charset="0"/>
                <a:ea typeface="Segoe UI" panose="020B0502040204020203" pitchFamily="34" charset="0"/>
                <a:cs typeface="Times New Roman" pitchFamily="18" charset="0"/>
              </a:rPr>
              <a:t>testing</a:t>
            </a:r>
          </a:p>
        </p:txBody>
      </p:sp>
      <p:sp>
        <p:nvSpPr>
          <p:cNvPr id="10" name="Rounded Rectangle 9"/>
          <p:cNvSpPr/>
          <p:nvPr/>
        </p:nvSpPr>
        <p:spPr>
          <a:xfrm>
            <a:off x="8407707" y="2055812"/>
            <a:ext cx="3430058" cy="1634641"/>
          </a:xfrm>
          <a:prstGeom prst="roundRect">
            <a:avLst/>
          </a:prstGeom>
          <a:solidFill>
            <a:sysClr val="window" lastClr="FFFFFF">
              <a:lumMod val="85000"/>
            </a:sys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Segoe UI" panose="020B0502040204020203" pitchFamily="34" charset="0"/>
                <a:cs typeface="Times New Roman" panose="02020603050405020304" pitchFamily="18" charset="0"/>
              </a:rPr>
              <a:t>to prove that an application will give</a:t>
            </a:r>
            <a:r>
              <a:rPr kumimoji="0" lang="en-US" sz="1800" b="0" i="0" u="none" strike="noStrike" kern="0" cap="none" spc="0" normalizeH="0" noProof="0" dirty="0">
                <a:ln>
                  <a:noFill/>
                </a:ln>
                <a:solidFill>
                  <a:sysClr val="windowText" lastClr="000000"/>
                </a:solidFill>
                <a:effectLst/>
                <a:uLnTx/>
                <a:uFillTx/>
                <a:latin typeface="Times New Roman" panose="02020603050405020304" pitchFamily="18" charset="0"/>
                <a:ea typeface="Segoe UI" panose="020B0502040204020203" pitchFamily="34" charset="0"/>
                <a:cs typeface="Times New Roman" panose="02020603050405020304" pitchFamily="18" charset="0"/>
              </a:rPr>
              <a:t> correct </a:t>
            </a:r>
            <a:r>
              <a:rPr lang="en-US" sz="1800" dirty="0">
                <a:solidFill>
                  <a:sysClr val="windowText" lastClr="000000"/>
                </a:solidFill>
                <a:latin typeface="Times New Roman" panose="02020603050405020304" pitchFamily="18" charset="0"/>
                <a:ea typeface="Segoe UI" panose="020B0502040204020203" pitchFamily="34" charset="0"/>
                <a:cs typeface="Times New Roman" panose="02020603050405020304" pitchFamily="18" charset="0"/>
              </a:rPr>
              <a:t>behavior </a:t>
            </a:r>
            <a:r>
              <a:rPr kumimoji="0" lang="en-US" sz="18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Segoe UI" panose="020B0502040204020203" pitchFamily="34" charset="0"/>
                <a:cs typeface="Times New Roman" panose="02020603050405020304" pitchFamily="18" charset="0"/>
              </a:rPr>
              <a:t>on giving invalid inputs</a:t>
            </a:r>
            <a:r>
              <a:rPr kumimoji="0" lang="en-US" sz="1800" b="0" i="0" u="none" strike="noStrike" kern="0" cap="none" spc="0" normalizeH="0" noProof="0" dirty="0">
                <a:ln>
                  <a:noFill/>
                </a:ln>
                <a:solidFill>
                  <a:sysClr val="windowText" lastClr="000000"/>
                </a:solidFill>
                <a:effectLst/>
                <a:uLnTx/>
                <a:uFillTx/>
                <a:latin typeface="Times New Roman" panose="02020603050405020304" pitchFamily="18" charset="0"/>
                <a:ea typeface="Segoe UI" panose="020B0502040204020203" pitchFamily="34" charset="0"/>
                <a:cs typeface="Times New Roman" panose="02020603050405020304" pitchFamily="18" charset="0"/>
              </a:rPr>
              <a:t> or actions.</a:t>
            </a:r>
            <a:endParaRPr kumimoji="0" lang="en-US" sz="18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Segoe UI" panose="020B0502040204020203" pitchFamily="34" charset="0"/>
              <a:cs typeface="Times New Roman" panose="02020603050405020304" pitchFamily="18" charset="0"/>
            </a:endParaRPr>
          </a:p>
        </p:txBody>
      </p:sp>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57440" y="3986685"/>
            <a:ext cx="1716264" cy="215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3"/>
          <p:cNvSpPr txBox="1">
            <a:spLocks/>
          </p:cNvSpPr>
          <p:nvPr/>
        </p:nvSpPr>
        <p:spPr>
          <a:xfrm>
            <a:off x="4612041" y="2415932"/>
            <a:ext cx="3541122" cy="914400"/>
          </a:xfrm>
          <a:prstGeom prst="rect">
            <a:avLst/>
          </a:prstGeom>
        </p:spPr>
        <p:txBody>
          <a:bodyPr vert="horz" lIns="91440" tIns="45720" rIns="91440" bIns="45720" rtlCol="0" anchor="ctr">
            <a:normAutofit fontScale="77500" lnSpcReduction="20000"/>
          </a:bodyPr>
          <a:lstStyle>
            <a:lvl1pPr algn="l" defTabSz="0" rtl="0" eaLnBrk="1" latinLnBrk="0" hangingPunct="1">
              <a:spcBef>
                <a:spcPct val="0"/>
              </a:spcBef>
              <a:buNone/>
              <a:defRPr lang="en-US" sz="4000" b="0" kern="1200" baseline="0">
                <a:solidFill>
                  <a:srgbClr val="017EB8"/>
                </a:solidFill>
                <a:latin typeface="Segoe UI" panose="020B0502040204020203" pitchFamily="34" charset="0"/>
                <a:ea typeface="Segoe UI" pitchFamily="34" charset="0"/>
                <a:cs typeface="Segoe UI" pitchFamily="34" charset="0"/>
              </a:defRPr>
            </a:lvl1pPr>
          </a:lstStyle>
          <a:p>
            <a:pPr algn="ctr"/>
            <a:r>
              <a:rPr lang="en-US" dirty="0">
                <a:latin typeface="Times New Roman" panose="02020603050405020304" pitchFamily="18" charset="0"/>
                <a:cs typeface="Times New Roman" pitchFamily="18" charset="0"/>
              </a:rPr>
              <a:t>Positive and Negative</a:t>
            </a:r>
          </a:p>
        </p:txBody>
      </p:sp>
    </p:spTree>
    <p:extLst>
      <p:ext uri="{BB962C8B-B14F-4D97-AF65-F5344CB8AC3E}">
        <p14:creationId xmlns:p14="http://schemas.microsoft.com/office/powerpoint/2010/main" val="3157944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3" name="Заголовок 1"/>
          <p:cNvSpPr txBox="1">
            <a:spLocks/>
          </p:cNvSpPr>
          <p:nvPr/>
        </p:nvSpPr>
        <p:spPr>
          <a:xfrm>
            <a:off x="2568661" y="396002"/>
            <a:ext cx="7498080" cy="1143000"/>
          </a:xfrm>
          <a:prstGeom prst="rect">
            <a:avLst/>
          </a:prstGeom>
        </p:spPr>
        <p:txBody>
          <a:bodyPr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F271C">
                    <a:satMod val="130000"/>
                  </a:srgbClr>
                </a:solidFill>
                <a:uLnTx/>
                <a:uFillTx/>
                <a:latin typeface="Times New Roman" pitchFamily="18" charset="0"/>
                <a:ea typeface="+mj-ea"/>
                <a:cs typeface="Times New Roman" pitchFamily="18" charset="0"/>
              </a:rPr>
              <a:t>Examples</a:t>
            </a:r>
            <a:endParaRPr kumimoji="0" lang="uk-UA" sz="4000" b="0" i="0" u="none" strike="noStrike" kern="1200" cap="none" spc="0" normalizeH="0" baseline="0" noProof="0" dirty="0">
              <a:ln>
                <a:noFill/>
              </a:ln>
              <a:solidFill>
                <a:srgbClr val="4F271C">
                  <a:satMod val="130000"/>
                </a:srgbClr>
              </a:solidFill>
              <a:uLnTx/>
              <a:uFillTx/>
              <a:latin typeface="Times New Roman" pitchFamily="18" charset="0"/>
              <a:ea typeface="+mj-ea"/>
              <a:cs typeface="Times New Roman" pitchFamily="18" charset="0"/>
            </a:endParaRPr>
          </a:p>
        </p:txBody>
      </p:sp>
      <p:pic>
        <p:nvPicPr>
          <p:cNvPr id="14" name="Picture 2" descr="http://www.softwaretestingclass.com/wp-content/uploads/2013/10/postitive-testin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877792"/>
            <a:ext cx="3460923" cy="21974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www.indiabix.com/_files/images/software-testing/80-1.png"/>
          <p:cNvPicPr>
            <a:picLocks noChangeAspect="1" noChangeArrowheads="1"/>
          </p:cNvPicPr>
          <p:nvPr/>
        </p:nvPicPr>
        <p:blipFill>
          <a:blip r:embed="rId4" cstate="print">
            <a:clrChange>
              <a:clrFrom>
                <a:srgbClr val="FFFFFF"/>
              </a:clrFrom>
              <a:clrTo>
                <a:srgbClr val="FFFFFF">
                  <a:alpha val="0"/>
                </a:srgbClr>
              </a:clrTo>
            </a:clrChange>
            <a:lum bright="-30000" contrast="40000"/>
            <a:extLst>
              <a:ext uri="{28A0092B-C50C-407E-A947-70E740481C1C}">
                <a14:useLocalDpi xmlns:a14="http://schemas.microsoft.com/office/drawing/2010/main" val="0"/>
              </a:ext>
            </a:extLst>
          </a:blip>
          <a:srcRect/>
          <a:stretch>
            <a:fillRect/>
          </a:stretch>
        </p:blipFill>
        <p:spPr bwMode="auto">
          <a:xfrm>
            <a:off x="7762603" y="2708118"/>
            <a:ext cx="4010296" cy="2586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72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Title 3"/>
          <p:cNvSpPr txBox="1">
            <a:spLocks/>
          </p:cNvSpPr>
          <p:nvPr/>
        </p:nvSpPr>
        <p:spPr>
          <a:xfrm>
            <a:off x="1400033" y="759803"/>
            <a:ext cx="10029966" cy="770370"/>
          </a:xfrm>
          <a:prstGeom prst="rect">
            <a:avLst/>
          </a:prstGeom>
        </p:spPr>
        <p:txBody>
          <a:bodyPr vert="horz" lIns="91440" tIns="45720" rIns="91440" bIns="45720" rtlCol="0" anchor="ctr">
            <a:normAutofit/>
          </a:bodyPr>
          <a:lstStyle>
            <a:lvl1pPr algn="l" defTabSz="0" rtl="0" eaLnBrk="1" latinLnBrk="0" hangingPunct="1">
              <a:spcBef>
                <a:spcPct val="0"/>
              </a:spcBef>
              <a:buNone/>
              <a:defRPr lang="en-US" sz="4000" b="0" kern="1200" baseline="0">
                <a:solidFill>
                  <a:srgbClr val="017EB8"/>
                </a:solidFill>
                <a:latin typeface="Segoe UI" panose="020B0502040204020203" pitchFamily="34" charset="0"/>
                <a:ea typeface="Segoe UI" pitchFamily="34" charset="0"/>
                <a:cs typeface="Segoe UI" pitchFamily="34" charset="0"/>
              </a:defRPr>
            </a:lvl1pPr>
          </a:lstStyle>
          <a:p>
            <a:pPr algn="ctr"/>
            <a:r>
              <a:rPr lang="en-US" dirty="0">
                <a:solidFill>
                  <a:schemeClr val="accent6"/>
                </a:solidFill>
                <a:latin typeface="Times New Roman" pitchFamily="18" charset="0"/>
                <a:cs typeface="Times New Roman" pitchFamily="18" charset="0"/>
              </a:rPr>
              <a:t>Scripted and Unscripted</a:t>
            </a:r>
          </a:p>
        </p:txBody>
      </p:sp>
      <p:sp>
        <p:nvSpPr>
          <p:cNvPr id="6" name="Rectangle 7"/>
          <p:cNvSpPr/>
          <p:nvPr/>
        </p:nvSpPr>
        <p:spPr>
          <a:xfrm>
            <a:off x="2795018" y="2020454"/>
            <a:ext cx="1782860" cy="400110"/>
          </a:xfrm>
          <a:prstGeom prst="rect">
            <a:avLst/>
          </a:prstGeom>
        </p:spPr>
        <p:txBody>
          <a:bodyPr wrap="none">
            <a:spAutoFit/>
          </a:bodyPr>
          <a:lstStyle/>
          <a:p>
            <a:r>
              <a:rPr lang="en-US" sz="2000" dirty="0">
                <a:latin typeface="Times New Roman" pitchFamily="18" charset="0"/>
                <a:ea typeface="Segoe UI" panose="020B0502040204020203" pitchFamily="34" charset="0"/>
                <a:cs typeface="Times New Roman" pitchFamily="18" charset="0"/>
              </a:rPr>
              <a:t>Scripted testing</a:t>
            </a:r>
            <a:endParaRPr lang="en-US" sz="2000" dirty="0">
              <a:latin typeface="Times New Roman" pitchFamily="18" charset="0"/>
              <a:cs typeface="Times New Roman" pitchFamily="18" charset="0"/>
            </a:endParaRPr>
          </a:p>
        </p:txBody>
      </p:sp>
      <p:sp>
        <p:nvSpPr>
          <p:cNvPr id="7" name="Rounded Rectangle 5"/>
          <p:cNvSpPr/>
          <p:nvPr/>
        </p:nvSpPr>
        <p:spPr>
          <a:xfrm>
            <a:off x="1922418" y="2548560"/>
            <a:ext cx="3528060" cy="1634641"/>
          </a:xfrm>
          <a:prstGeom prst="roundRect">
            <a:avLst/>
          </a:prstGeom>
          <a:solidFill>
            <a:sysClr val="window" lastClr="FFFFFF">
              <a:lumMod val="85000"/>
            </a:sys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Times New Roman" pitchFamily="18" charset="0"/>
                <a:ea typeface="Segoe UI" panose="020B0502040204020203" pitchFamily="34" charset="0"/>
                <a:cs typeface="Times New Roman" pitchFamily="18" charset="0"/>
              </a:rPr>
              <a:t>Test execution carried out by following a previously documented sequence of tests. </a:t>
            </a:r>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209" y="4183201"/>
            <a:ext cx="1524000" cy="1860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7271842" y="1980214"/>
            <a:ext cx="2053767" cy="400110"/>
          </a:xfrm>
          <a:prstGeom prst="rect">
            <a:avLst/>
          </a:prstGeom>
        </p:spPr>
        <p:txBody>
          <a:bodyPr wrap="none">
            <a:spAutoFit/>
          </a:bodyPr>
          <a:lstStyle/>
          <a:p>
            <a:r>
              <a:rPr lang="en-US" sz="2000" dirty="0">
                <a:latin typeface="Times New Roman" pitchFamily="18" charset="0"/>
                <a:ea typeface="Segoe UI" panose="020B0502040204020203" pitchFamily="34" charset="0"/>
                <a:cs typeface="Times New Roman" pitchFamily="18" charset="0"/>
              </a:rPr>
              <a:t>Unscripted testing</a:t>
            </a:r>
            <a:endParaRPr lang="en-US" sz="2000" dirty="0">
              <a:latin typeface="Times New Roman" pitchFamily="18" charset="0"/>
              <a:cs typeface="Times New Roman" pitchFamily="18" charset="0"/>
            </a:endParaRPr>
          </a:p>
        </p:txBody>
      </p:sp>
      <p:sp>
        <p:nvSpPr>
          <p:cNvPr id="10" name="Rounded Rectangle 6"/>
          <p:cNvSpPr/>
          <p:nvPr/>
        </p:nvSpPr>
        <p:spPr>
          <a:xfrm>
            <a:off x="6534696" y="2510036"/>
            <a:ext cx="3528060" cy="1634641"/>
          </a:xfrm>
          <a:prstGeom prst="roundRect">
            <a:avLst/>
          </a:prstGeom>
          <a:solidFill>
            <a:sysClr val="window" lastClr="FFFFFF">
              <a:lumMod val="85000"/>
            </a:sys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Times New Roman" pitchFamily="18" charset="0"/>
                <a:ea typeface="Segoe UI" panose="020B0502040204020203" pitchFamily="34" charset="0"/>
                <a:cs typeface="Times New Roman" pitchFamily="18" charset="0"/>
              </a:rPr>
              <a:t>Test execution carried out without previously documented sequence of tests.</a:t>
            </a:r>
          </a:p>
        </p:txBody>
      </p:sp>
      <p:pic>
        <p:nvPicPr>
          <p:cNvPr id="1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04060" y="4183200"/>
            <a:ext cx="1847593" cy="1927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04135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8" name="Title 3"/>
          <p:cNvSpPr txBox="1">
            <a:spLocks/>
          </p:cNvSpPr>
          <p:nvPr/>
        </p:nvSpPr>
        <p:spPr>
          <a:xfrm>
            <a:off x="4313003" y="2257815"/>
            <a:ext cx="3644977" cy="914400"/>
          </a:xfrm>
          <a:prstGeom prst="rect">
            <a:avLst/>
          </a:prstGeom>
        </p:spPr>
        <p:txBody>
          <a:bodyPr vert="horz" lIns="91440" tIns="45720" rIns="91440" bIns="45720" rtlCol="0" anchor="ctr">
            <a:normAutofit fontScale="92500"/>
          </a:bodyPr>
          <a:lstStyle>
            <a:lvl1pPr algn="l" defTabSz="0" rtl="0" eaLnBrk="1" latinLnBrk="0" hangingPunct="1">
              <a:spcBef>
                <a:spcPct val="0"/>
              </a:spcBef>
              <a:buNone/>
              <a:defRPr lang="en-US" sz="4000" b="0" kern="1200" baseline="0">
                <a:solidFill>
                  <a:srgbClr val="017EB8"/>
                </a:solidFill>
                <a:latin typeface="Segoe UI" panose="020B0502040204020203" pitchFamily="34" charset="0"/>
                <a:ea typeface="Segoe UI" pitchFamily="34" charset="0"/>
                <a:cs typeface="Segoe UI" pitchFamily="34" charset="0"/>
              </a:defRPr>
            </a:lvl1pPr>
          </a:lstStyle>
          <a:p>
            <a:pPr algn="ctr"/>
            <a:r>
              <a:rPr lang="en-US" dirty="0">
                <a:solidFill>
                  <a:schemeClr val="accent6"/>
                </a:solidFill>
                <a:latin typeface="Times New Roman" panose="02020603050405020304" pitchFamily="18" charset="0"/>
                <a:cs typeface="Times New Roman" pitchFamily="18" charset="0"/>
              </a:rPr>
              <a:t>Unscripted testing</a:t>
            </a:r>
          </a:p>
        </p:txBody>
      </p:sp>
      <p:sp>
        <p:nvSpPr>
          <p:cNvPr id="9" name="Rectangle 7"/>
          <p:cNvSpPr/>
          <p:nvPr/>
        </p:nvSpPr>
        <p:spPr>
          <a:xfrm>
            <a:off x="1024695" y="1279525"/>
            <a:ext cx="2615183" cy="430887"/>
          </a:xfrm>
          <a:prstGeom prst="rect">
            <a:avLst/>
          </a:prstGeom>
        </p:spPr>
        <p:txBody>
          <a:bodyPr wrap="square">
            <a:spAutoFit/>
          </a:bodyPr>
          <a:lstStyle/>
          <a:p>
            <a:pPr algn="ctr"/>
            <a:r>
              <a:rPr lang="en-US" sz="2100" b="1" dirty="0">
                <a:solidFill>
                  <a:srgbClr val="3B170D"/>
                </a:solidFill>
                <a:latin typeface="Times New Roman" panose="02020603050405020304" pitchFamily="18" charset="0"/>
                <a:ea typeface="Segoe UI" panose="020B0502040204020203" pitchFamily="34" charset="0"/>
                <a:cs typeface="Times New Roman" pitchFamily="18" charset="0"/>
              </a:rPr>
              <a:t>Exploratory testing</a:t>
            </a:r>
            <a:endParaRPr lang="en-US" sz="2100" b="1" dirty="0">
              <a:solidFill>
                <a:srgbClr val="3B170D"/>
              </a:solidFill>
              <a:latin typeface="Times New Roman" pitchFamily="18" charset="0"/>
              <a:cs typeface="Times New Roman" pitchFamily="18" charset="0"/>
            </a:endParaRPr>
          </a:p>
        </p:txBody>
      </p:sp>
      <p:sp>
        <p:nvSpPr>
          <p:cNvPr id="10" name="Rounded Rectangle 5"/>
          <p:cNvSpPr/>
          <p:nvPr/>
        </p:nvSpPr>
        <p:spPr>
          <a:xfrm>
            <a:off x="568257" y="1958715"/>
            <a:ext cx="3528060" cy="1798105"/>
          </a:xfrm>
          <a:prstGeom prst="roundRect">
            <a:avLst/>
          </a:prstGeom>
          <a:solidFill>
            <a:schemeClr val="accent1"/>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Segoe UI" panose="020B0502040204020203" pitchFamily="34" charset="0"/>
                <a:cs typeface="Times New Roman" panose="02020603050405020304" pitchFamily="18" charset="0"/>
              </a:rPr>
              <a:t>An informal test design technique where the tester actively controls the design of the tests as those tests are performed and uses information gained while testing to design new and better tests </a:t>
            </a:r>
          </a:p>
        </p:txBody>
      </p:sp>
      <p:sp>
        <p:nvSpPr>
          <p:cNvPr id="11" name="Rectangle 8"/>
          <p:cNvSpPr/>
          <p:nvPr/>
        </p:nvSpPr>
        <p:spPr>
          <a:xfrm>
            <a:off x="8765438" y="1217402"/>
            <a:ext cx="2346518" cy="415498"/>
          </a:xfrm>
          <a:prstGeom prst="rect">
            <a:avLst/>
          </a:prstGeom>
        </p:spPr>
        <p:txBody>
          <a:bodyPr wrap="square">
            <a:spAutoFit/>
          </a:bodyPr>
          <a:lstStyle/>
          <a:p>
            <a:pPr algn="ctr"/>
            <a:r>
              <a:rPr lang="en-US" sz="2100" b="1" dirty="0">
                <a:solidFill>
                  <a:srgbClr val="3B170D"/>
                </a:solidFill>
                <a:latin typeface="Times New Roman" panose="02020603050405020304" pitchFamily="18" charset="0"/>
                <a:ea typeface="Segoe UI" panose="020B0502040204020203" pitchFamily="34" charset="0"/>
                <a:cs typeface="Times New Roman" pitchFamily="18" charset="0"/>
              </a:rPr>
              <a:t>Ad-hoc testing</a:t>
            </a:r>
            <a:endParaRPr lang="en-US" sz="2100" b="1" dirty="0">
              <a:solidFill>
                <a:srgbClr val="3B170D"/>
              </a:solidFill>
              <a:latin typeface="Times New Roman" pitchFamily="18" charset="0"/>
              <a:cs typeface="Times New Roman" pitchFamily="18" charset="0"/>
            </a:endParaRPr>
          </a:p>
        </p:txBody>
      </p:sp>
      <p:sp>
        <p:nvSpPr>
          <p:cNvPr id="12" name="Rounded Rectangle 6"/>
          <p:cNvSpPr/>
          <p:nvPr/>
        </p:nvSpPr>
        <p:spPr>
          <a:xfrm>
            <a:off x="8174667" y="1837710"/>
            <a:ext cx="3528060" cy="1798105"/>
          </a:xfrm>
          <a:prstGeom prst="roundRect">
            <a:avLst/>
          </a:prstGeom>
          <a:solidFill>
            <a:schemeClr val="accent1"/>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Segoe UI" panose="020B0502040204020203" pitchFamily="34" charset="0"/>
                <a:cs typeface="Times New Roman" panose="02020603050405020304" pitchFamily="18" charset="0"/>
              </a:rPr>
              <a:t>Testing carried out informally; no formal test preparation takes place, no recognized test design technique is used,  there are no expectations for results and </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Segoe UI" panose="020B0502040204020203" pitchFamily="34" charset="0"/>
                <a:cs typeface="Times New Roman" panose="02020603050405020304" pitchFamily="18" charset="0"/>
              </a:rPr>
              <a:t>arbitrariness guides the test execution activity</a:t>
            </a:r>
          </a:p>
        </p:txBody>
      </p:sp>
      <p:graphicFrame>
        <p:nvGraphicFramePr>
          <p:cNvPr id="16" name="Table 10"/>
          <p:cNvGraphicFramePr>
            <a:graphicFrameLocks noGrp="1"/>
          </p:cNvGraphicFramePr>
          <p:nvPr>
            <p:extLst>
              <p:ext uri="{D42A27DB-BD31-4B8C-83A1-F6EECF244321}">
                <p14:modId xmlns:p14="http://schemas.microsoft.com/office/powerpoint/2010/main" val="3990065756"/>
              </p:ext>
            </p:extLst>
          </p:nvPr>
        </p:nvGraphicFramePr>
        <p:xfrm>
          <a:off x="568257" y="4158316"/>
          <a:ext cx="11204642" cy="1572777"/>
        </p:xfrm>
        <a:graphic>
          <a:graphicData uri="http://schemas.openxmlformats.org/drawingml/2006/table">
            <a:tbl>
              <a:tblPr firstRow="1" bandRow="1">
                <a:tableStyleId>{10A1B5D5-9B99-4C35-A422-299274C87663}</a:tableStyleId>
              </a:tblPr>
              <a:tblGrid>
                <a:gridCol w="5668578">
                  <a:extLst>
                    <a:ext uri="{9D8B030D-6E8A-4147-A177-3AD203B41FA5}">
                      <a16:colId xmlns:a16="http://schemas.microsoft.com/office/drawing/2014/main" val="20000"/>
                    </a:ext>
                  </a:extLst>
                </a:gridCol>
                <a:gridCol w="5536064">
                  <a:extLst>
                    <a:ext uri="{9D8B030D-6E8A-4147-A177-3AD203B41FA5}">
                      <a16:colId xmlns:a16="http://schemas.microsoft.com/office/drawing/2014/main" val="20001"/>
                    </a:ext>
                  </a:extLst>
                </a:gridCol>
              </a:tblGrid>
              <a:tr h="383777">
                <a:tc>
                  <a:txBody>
                    <a:bodyPr/>
                    <a:lstStyle>
                      <a:defPPr>
                        <a:defRPr lang="en-US"/>
                      </a:defPPr>
                      <a:lvl1pPr marL="0" algn="l" defTabSz="914400" rtl="0" eaLnBrk="1" latinLnBrk="0" hangingPunct="1">
                        <a:defRPr sz="1800" b="1" kern="1200">
                          <a:solidFill>
                            <a:schemeClr val="lt1"/>
                          </a:solidFill>
                          <a:latin typeface="Gill Sans MT"/>
                        </a:defRPr>
                      </a:lvl1pPr>
                      <a:lvl2pPr marL="457200" algn="l" defTabSz="914400" rtl="0" eaLnBrk="1" latinLnBrk="0" hangingPunct="1">
                        <a:defRPr sz="1800" b="1" kern="1200">
                          <a:solidFill>
                            <a:schemeClr val="lt1"/>
                          </a:solidFill>
                          <a:latin typeface="Gill Sans MT"/>
                        </a:defRPr>
                      </a:lvl2pPr>
                      <a:lvl3pPr marL="914400" algn="l" defTabSz="914400" rtl="0" eaLnBrk="1" latinLnBrk="0" hangingPunct="1">
                        <a:defRPr sz="1800" b="1" kern="1200">
                          <a:solidFill>
                            <a:schemeClr val="lt1"/>
                          </a:solidFill>
                          <a:latin typeface="Gill Sans MT"/>
                        </a:defRPr>
                      </a:lvl3pPr>
                      <a:lvl4pPr marL="1371600" algn="l" defTabSz="914400" rtl="0" eaLnBrk="1" latinLnBrk="0" hangingPunct="1">
                        <a:defRPr sz="1800" b="1" kern="1200">
                          <a:solidFill>
                            <a:schemeClr val="lt1"/>
                          </a:solidFill>
                          <a:latin typeface="Gill Sans MT"/>
                        </a:defRPr>
                      </a:lvl4pPr>
                      <a:lvl5pPr marL="1828800" algn="l" defTabSz="914400" rtl="0" eaLnBrk="1" latinLnBrk="0" hangingPunct="1">
                        <a:defRPr sz="1800" b="1" kern="1200">
                          <a:solidFill>
                            <a:schemeClr val="lt1"/>
                          </a:solidFill>
                          <a:latin typeface="Gill Sans MT"/>
                        </a:defRPr>
                      </a:lvl5pPr>
                      <a:lvl6pPr marL="2286000" algn="l" defTabSz="914400" rtl="0" eaLnBrk="1" latinLnBrk="0" hangingPunct="1">
                        <a:defRPr sz="1800" b="1" kern="1200">
                          <a:solidFill>
                            <a:schemeClr val="lt1"/>
                          </a:solidFill>
                          <a:latin typeface="Gill Sans MT"/>
                        </a:defRPr>
                      </a:lvl6pPr>
                      <a:lvl7pPr marL="2743200" algn="l" defTabSz="914400" rtl="0" eaLnBrk="1" latinLnBrk="0" hangingPunct="1">
                        <a:defRPr sz="1800" b="1" kern="1200">
                          <a:solidFill>
                            <a:schemeClr val="lt1"/>
                          </a:solidFill>
                          <a:latin typeface="Gill Sans MT"/>
                        </a:defRPr>
                      </a:lvl7pPr>
                      <a:lvl8pPr marL="3200400" algn="l" defTabSz="914400" rtl="0" eaLnBrk="1" latinLnBrk="0" hangingPunct="1">
                        <a:defRPr sz="1800" b="1" kern="1200">
                          <a:solidFill>
                            <a:schemeClr val="lt1"/>
                          </a:solidFill>
                          <a:latin typeface="Gill Sans MT"/>
                        </a:defRPr>
                      </a:lvl8pPr>
                      <a:lvl9pPr marL="3657600" algn="l" defTabSz="914400" rtl="0" eaLnBrk="1" latinLnBrk="0" hangingPunct="1">
                        <a:defRPr sz="1800" b="1" kern="1200">
                          <a:solidFill>
                            <a:schemeClr val="lt1"/>
                          </a:solidFill>
                          <a:latin typeface="Gill Sans MT"/>
                        </a:defRPr>
                      </a:lvl9pPr>
                    </a:lstStyle>
                    <a:p>
                      <a:pPr algn="ctr"/>
                      <a:r>
                        <a:rPr lang="en-US" sz="1600" dirty="0"/>
                        <a:t>Exploratory Testing</a:t>
                      </a:r>
                      <a:endParaRPr lang="en-US" sz="1600" dirty="0">
                        <a:latin typeface="Times New Roman" panose="02020603050405020304" pitchFamily="18" charset="0"/>
                        <a:ea typeface="Segoe UI" panose="020B0502040204020203" pitchFamily="34" charset="0"/>
                        <a:cs typeface="Times New Roman" panose="02020603050405020304" pitchFamily="18" charset="0"/>
                      </a:endParaRPr>
                    </a:p>
                  </a:txBody>
                  <a:tcPr/>
                </a:tc>
                <a:tc>
                  <a:txBody>
                    <a:bodyPr/>
                    <a:lstStyle>
                      <a:defPPr>
                        <a:defRPr lang="en-US"/>
                      </a:defPPr>
                      <a:lvl1pPr marL="0" algn="l" defTabSz="914400" rtl="0" eaLnBrk="1" latinLnBrk="0" hangingPunct="1">
                        <a:defRPr sz="1800" b="1" kern="1200">
                          <a:solidFill>
                            <a:schemeClr val="lt1"/>
                          </a:solidFill>
                          <a:latin typeface="Gill Sans MT"/>
                        </a:defRPr>
                      </a:lvl1pPr>
                      <a:lvl2pPr marL="457200" algn="l" defTabSz="914400" rtl="0" eaLnBrk="1" latinLnBrk="0" hangingPunct="1">
                        <a:defRPr sz="1800" b="1" kern="1200">
                          <a:solidFill>
                            <a:schemeClr val="lt1"/>
                          </a:solidFill>
                          <a:latin typeface="Gill Sans MT"/>
                        </a:defRPr>
                      </a:lvl2pPr>
                      <a:lvl3pPr marL="914400" algn="l" defTabSz="914400" rtl="0" eaLnBrk="1" latinLnBrk="0" hangingPunct="1">
                        <a:defRPr sz="1800" b="1" kern="1200">
                          <a:solidFill>
                            <a:schemeClr val="lt1"/>
                          </a:solidFill>
                          <a:latin typeface="Gill Sans MT"/>
                        </a:defRPr>
                      </a:lvl3pPr>
                      <a:lvl4pPr marL="1371600" algn="l" defTabSz="914400" rtl="0" eaLnBrk="1" latinLnBrk="0" hangingPunct="1">
                        <a:defRPr sz="1800" b="1" kern="1200">
                          <a:solidFill>
                            <a:schemeClr val="lt1"/>
                          </a:solidFill>
                          <a:latin typeface="Gill Sans MT"/>
                        </a:defRPr>
                      </a:lvl4pPr>
                      <a:lvl5pPr marL="1828800" algn="l" defTabSz="914400" rtl="0" eaLnBrk="1" latinLnBrk="0" hangingPunct="1">
                        <a:defRPr sz="1800" b="1" kern="1200">
                          <a:solidFill>
                            <a:schemeClr val="lt1"/>
                          </a:solidFill>
                          <a:latin typeface="Gill Sans MT"/>
                        </a:defRPr>
                      </a:lvl5pPr>
                      <a:lvl6pPr marL="2286000" algn="l" defTabSz="914400" rtl="0" eaLnBrk="1" latinLnBrk="0" hangingPunct="1">
                        <a:defRPr sz="1800" b="1" kern="1200">
                          <a:solidFill>
                            <a:schemeClr val="lt1"/>
                          </a:solidFill>
                          <a:latin typeface="Gill Sans MT"/>
                        </a:defRPr>
                      </a:lvl6pPr>
                      <a:lvl7pPr marL="2743200" algn="l" defTabSz="914400" rtl="0" eaLnBrk="1" latinLnBrk="0" hangingPunct="1">
                        <a:defRPr sz="1800" b="1" kern="1200">
                          <a:solidFill>
                            <a:schemeClr val="lt1"/>
                          </a:solidFill>
                          <a:latin typeface="Gill Sans MT"/>
                        </a:defRPr>
                      </a:lvl7pPr>
                      <a:lvl8pPr marL="3200400" algn="l" defTabSz="914400" rtl="0" eaLnBrk="1" latinLnBrk="0" hangingPunct="1">
                        <a:defRPr sz="1800" b="1" kern="1200">
                          <a:solidFill>
                            <a:schemeClr val="lt1"/>
                          </a:solidFill>
                          <a:latin typeface="Gill Sans MT"/>
                        </a:defRPr>
                      </a:lvl8pPr>
                      <a:lvl9pPr marL="3657600" algn="l" defTabSz="914400" rtl="0" eaLnBrk="1" latinLnBrk="0" hangingPunct="1">
                        <a:defRPr sz="1800" b="1" kern="1200">
                          <a:solidFill>
                            <a:schemeClr val="lt1"/>
                          </a:solidFill>
                          <a:latin typeface="Gill Sans MT"/>
                        </a:defRPr>
                      </a:lvl9pPr>
                    </a:lstStyle>
                    <a:p>
                      <a:pPr algn="ctr"/>
                      <a:r>
                        <a:rPr lang="en-US" sz="1600" dirty="0"/>
                        <a:t>Ad-hoc </a:t>
                      </a:r>
                      <a:r>
                        <a:rPr lang="en-US" sz="1600" baseline="0" dirty="0"/>
                        <a:t>Testing</a:t>
                      </a:r>
                      <a:endParaRPr lang="en-US" sz="1600" dirty="0">
                        <a:latin typeface="Times New Roman" panose="02020603050405020304" pitchFamily="18" charset="0"/>
                        <a:ea typeface="Segoe UI" panose="020B0502040204020203" pitchFamily="34" charset="0"/>
                        <a:cs typeface="Times New Roman" panose="02020603050405020304" pitchFamily="18" charset="0"/>
                      </a:endParaRPr>
                    </a:p>
                  </a:txBody>
                  <a:tcPr/>
                </a:tc>
                <a:extLst>
                  <a:ext uri="{0D108BD9-81ED-4DB2-BD59-A6C34878D82A}">
                    <a16:rowId xmlns:a16="http://schemas.microsoft.com/office/drawing/2014/main" val="10000"/>
                  </a:ext>
                </a:extLst>
              </a:tr>
              <a:tr h="594500">
                <a:tc>
                  <a:txBody>
                    <a:bodyPr/>
                    <a:lstStyle>
                      <a:defPPr>
                        <a:defRPr lang="en-US"/>
                      </a:defPPr>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algn="just"/>
                      <a:r>
                        <a:rPr lang="en-US" sz="1600" dirty="0"/>
                        <a:t>Aim:</a:t>
                      </a:r>
                      <a:r>
                        <a:rPr lang="en-US" sz="1600" baseline="0" dirty="0"/>
                        <a:t> to get the information to design new and better tests</a:t>
                      </a:r>
                      <a:endParaRPr lang="en-US" sz="1600" i="0" dirty="0">
                        <a:latin typeface="Times New Roman" panose="02020603050405020304" pitchFamily="18" charset="0"/>
                        <a:ea typeface="Segoe UI" panose="020B0502040204020203" pitchFamily="34" charset="0"/>
                        <a:cs typeface="Times New Roman" panose="02020603050405020304" pitchFamily="18" charset="0"/>
                      </a:endParaRPr>
                    </a:p>
                  </a:txBody>
                  <a:tcPr/>
                </a:tc>
                <a:tc>
                  <a:txBody>
                    <a:bodyPr/>
                    <a:lstStyle>
                      <a:defPPr>
                        <a:defRPr lang="en-US"/>
                      </a:defPPr>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algn="just"/>
                      <a:r>
                        <a:rPr lang="en-US" sz="1600" dirty="0"/>
                        <a:t>Aim: to find defects</a:t>
                      </a:r>
                      <a:endParaRPr lang="en-US" sz="1600" dirty="0">
                        <a:latin typeface="Times New Roman" panose="02020603050405020304" pitchFamily="18" charset="0"/>
                        <a:ea typeface="Segoe UI" panose="020B0502040204020203" pitchFamily="34" charset="0"/>
                        <a:cs typeface="Times New Roman" panose="02020603050405020304" pitchFamily="18" charset="0"/>
                      </a:endParaRPr>
                    </a:p>
                  </a:txBody>
                  <a:tcPr/>
                </a:tc>
                <a:extLst>
                  <a:ext uri="{0D108BD9-81ED-4DB2-BD59-A6C34878D82A}">
                    <a16:rowId xmlns:a16="http://schemas.microsoft.com/office/drawing/2014/main" val="10001"/>
                  </a:ext>
                </a:extLst>
              </a:tr>
              <a:tr h="594500">
                <a:tc>
                  <a:txBody>
                    <a:bodyPr/>
                    <a:lstStyle>
                      <a:defPPr>
                        <a:defRPr lang="en-US"/>
                      </a:defPPr>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algn="just"/>
                      <a:r>
                        <a:rPr lang="en-US" sz="1600" dirty="0"/>
                        <a:t>Result:</a:t>
                      </a:r>
                      <a:r>
                        <a:rPr lang="en-US" sz="1600" baseline="0" dirty="0"/>
                        <a:t> </a:t>
                      </a:r>
                      <a:r>
                        <a:rPr lang="en-US" sz="1600" dirty="0"/>
                        <a:t>defects are found and registered; new</a:t>
                      </a:r>
                      <a:r>
                        <a:rPr lang="en-US" sz="1600" baseline="0" dirty="0"/>
                        <a:t> tests are designed and documented for further usage</a:t>
                      </a:r>
                      <a:endParaRPr lang="en-US" sz="1600" b="0" i="0" dirty="0">
                        <a:latin typeface="Times New Roman" panose="02020603050405020304" pitchFamily="18" charset="0"/>
                        <a:ea typeface="Segoe UI" panose="020B0502040204020203" pitchFamily="34" charset="0"/>
                        <a:cs typeface="Times New Roman" panose="02020603050405020304" pitchFamily="18" charset="0"/>
                      </a:endParaRPr>
                    </a:p>
                  </a:txBody>
                  <a:tcPr/>
                </a:tc>
                <a:tc>
                  <a:txBody>
                    <a:bodyPr/>
                    <a:lstStyle>
                      <a:defPPr>
                        <a:defRPr lang="en-US"/>
                      </a:defPPr>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600" dirty="0"/>
                        <a:t>Result: defects are found and registered</a:t>
                      </a:r>
                      <a:endParaRPr lang="en-US" sz="1600" i="0" dirty="0">
                        <a:latin typeface="Times New Roman" panose="02020603050405020304" pitchFamily="18" charset="0"/>
                        <a:ea typeface="Segoe UI" panose="020B0502040204020203" pitchFamily="34"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44358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aphicFrame>
        <p:nvGraphicFramePr>
          <p:cNvPr id="5" name="Group 3"/>
          <p:cNvGraphicFramePr>
            <a:graphicFrameLocks/>
          </p:cNvGraphicFramePr>
          <p:nvPr>
            <p:extLst>
              <p:ext uri="{D42A27DB-BD31-4B8C-83A1-F6EECF244321}">
                <p14:modId xmlns:p14="http://schemas.microsoft.com/office/powerpoint/2010/main" val="3714090432"/>
              </p:ext>
            </p:extLst>
          </p:nvPr>
        </p:nvGraphicFramePr>
        <p:xfrm>
          <a:off x="855018" y="1917439"/>
          <a:ext cx="10557387" cy="4121067"/>
        </p:xfrm>
        <a:graphic>
          <a:graphicData uri="http://schemas.openxmlformats.org/drawingml/2006/table">
            <a:tbl>
              <a:tblPr/>
              <a:tblGrid>
                <a:gridCol w="2072538">
                  <a:extLst>
                    <a:ext uri="{9D8B030D-6E8A-4147-A177-3AD203B41FA5}">
                      <a16:colId xmlns:a16="http://schemas.microsoft.com/office/drawing/2014/main" val="781238159"/>
                    </a:ext>
                  </a:extLst>
                </a:gridCol>
                <a:gridCol w="4951738">
                  <a:extLst>
                    <a:ext uri="{9D8B030D-6E8A-4147-A177-3AD203B41FA5}">
                      <a16:colId xmlns:a16="http://schemas.microsoft.com/office/drawing/2014/main" val="604084544"/>
                    </a:ext>
                  </a:extLst>
                </a:gridCol>
                <a:gridCol w="3533111">
                  <a:extLst>
                    <a:ext uri="{9D8B030D-6E8A-4147-A177-3AD203B41FA5}">
                      <a16:colId xmlns:a16="http://schemas.microsoft.com/office/drawing/2014/main" val="3573548450"/>
                    </a:ext>
                  </a:extLst>
                </a:gridCol>
              </a:tblGrid>
              <a:tr h="315967">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Criteria</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chemeClr val="accent1">
                        <a:lumMod val="75000"/>
                      </a:schemeClr>
                    </a:solid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Android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chemeClr val="accent1">
                        <a:lumMod val="75000"/>
                      </a:schemeClr>
                    </a:solid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iOS</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chemeClr val="accent1">
                        <a:lumMod val="75000"/>
                      </a:schemeClr>
                    </a:solidFill>
                  </a:tcPr>
                </a:tc>
                <a:extLst>
                  <a:ext uri="{0D108BD9-81ED-4DB2-BD59-A6C34878D82A}">
                    <a16:rowId xmlns:a16="http://schemas.microsoft.com/office/drawing/2014/main" val="323317590"/>
                  </a:ext>
                </a:extLst>
              </a:tr>
              <a:tr h="315967">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Company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Google</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Apple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08223394"/>
                  </a:ext>
                </a:extLst>
              </a:tr>
              <a:tr h="315967">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OS family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Linux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OS X, Linus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59942780"/>
                  </a:ext>
                </a:extLst>
              </a:tr>
              <a:tr h="315967">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Programmed in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C, C++, apps in Java</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C, C++, apps in Objective S</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53264638"/>
                  </a:ext>
                </a:extLst>
              </a:tr>
              <a:tr h="315967">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Source model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Open source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Closed source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69910604"/>
                  </a:ext>
                </a:extLst>
              </a:tr>
              <a:tr h="315967">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Manufacturer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LG, Samsung, HTC, Sony, ASUS, Motorola</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Apple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9518965"/>
                  </a:ext>
                </a:extLst>
              </a:tr>
              <a:tr h="399437">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Widgets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Yes, on the desktop and in the notification center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Yes, within the notification center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81855496"/>
                  </a:ext>
                </a:extLst>
              </a:tr>
              <a:tr h="315967">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Interfaces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Touchscreen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Touchscreen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82289673"/>
                  </a:ext>
                </a:extLst>
              </a:tr>
              <a:tr h="315967">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Voice commands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Google now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Siri</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77332828"/>
                  </a:ext>
                </a:extLst>
              </a:tr>
              <a:tr h="315967">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Maps</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Google Maps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Apple Maps</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91963822"/>
                  </a:ext>
                </a:extLst>
              </a:tr>
              <a:tr h="315967">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Available languages</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32 languages</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34 languages</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05741143"/>
                  </a:ext>
                </a:extLst>
              </a:tr>
              <a:tr h="315967">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App store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Google Play</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imSun" panose="02010600030101010101" pitchFamily="2" charset="-122"/>
                          <a:sym typeface="Calibri" panose="020F0502020204030204" pitchFamily="34" charset="0"/>
                        </a:rPr>
                        <a:t>Apple App store </a:t>
                      </a:r>
                    </a:p>
                  </a:txBody>
                  <a:tcPr marT="45721" marB="45721" anchor="ctr"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72875538"/>
                  </a:ext>
                </a:extLst>
              </a:tr>
            </a:tbl>
          </a:graphicData>
        </a:graphic>
      </p:graphicFrame>
      <p:sp>
        <p:nvSpPr>
          <p:cNvPr id="3" name="Rectangle 8"/>
          <p:cNvSpPr/>
          <p:nvPr/>
        </p:nvSpPr>
        <p:spPr>
          <a:xfrm>
            <a:off x="3905673" y="668604"/>
            <a:ext cx="4377356" cy="584775"/>
          </a:xfrm>
          <a:prstGeom prst="rect">
            <a:avLst/>
          </a:prstGeom>
        </p:spPr>
        <p:txBody>
          <a:bodyPr wrap="square">
            <a:spAutoFit/>
          </a:bodyPr>
          <a:lstStyle/>
          <a:p>
            <a:pPr algn="ctr"/>
            <a:r>
              <a:rPr lang="en-US" sz="3200" dirty="0">
                <a:solidFill>
                  <a:srgbClr val="3B170D"/>
                </a:solidFill>
                <a:latin typeface="Times New Roman" panose="02020603050405020304" pitchFamily="18" charset="0"/>
                <a:ea typeface="Segoe UI" panose="020B0502040204020203" pitchFamily="34" charset="0"/>
                <a:cs typeface="Times New Roman" pitchFamily="18" charset="0"/>
              </a:rPr>
              <a:t>Mobile testing</a:t>
            </a:r>
            <a:endParaRPr lang="en-US" sz="3200" dirty="0">
              <a:solidFill>
                <a:srgbClr val="3B170D"/>
              </a:solidFill>
              <a:latin typeface="Times New Roman" pitchFamily="18" charset="0"/>
              <a:cs typeface="Times New Roman" pitchFamily="18" charset="0"/>
            </a:endParaRPr>
          </a:p>
        </p:txBody>
      </p:sp>
    </p:spTree>
    <p:extLst>
      <p:ext uri="{BB962C8B-B14F-4D97-AF65-F5344CB8AC3E}">
        <p14:creationId xmlns:p14="http://schemas.microsoft.com/office/powerpoint/2010/main" val="1716324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2" name="Rectangle 1"/>
          <p:cNvSpPr/>
          <p:nvPr/>
        </p:nvSpPr>
        <p:spPr>
          <a:xfrm>
            <a:off x="4358532" y="531219"/>
            <a:ext cx="3719288" cy="707886"/>
          </a:xfrm>
          <a:prstGeom prst="rect">
            <a:avLst/>
          </a:prstGeom>
        </p:spPr>
        <p:txBody>
          <a:bodyPr wrap="none">
            <a:spAutoFit/>
          </a:bodyPr>
          <a:lstStyle/>
          <a:p>
            <a:r>
              <a:rPr lang="en-US" sz="4000" dirty="0">
                <a:latin typeface="Times New Roman" panose="02020603050405020304" pitchFamily="18" charset="0"/>
                <a:cs typeface="Times New Roman" panose="02020603050405020304" pitchFamily="18" charset="0"/>
              </a:rPr>
              <a:t>Apple Standards </a:t>
            </a:r>
          </a:p>
        </p:txBody>
      </p:sp>
      <p:sp>
        <p:nvSpPr>
          <p:cNvPr id="3" name="Rectangle 2"/>
          <p:cNvSpPr/>
          <p:nvPr/>
        </p:nvSpPr>
        <p:spPr>
          <a:xfrm>
            <a:off x="838200" y="2489467"/>
            <a:ext cx="5654112" cy="307777"/>
          </a:xfrm>
          <a:prstGeom prst="rect">
            <a:avLst/>
          </a:prstGeom>
        </p:spPr>
        <p:txBody>
          <a:bodyPr wrap="none">
            <a:spAutoFit/>
          </a:bodyPr>
          <a:lstStyle/>
          <a:p>
            <a:r>
              <a:rPr lang="en-US" dirty="0"/>
              <a:t>https://developer.apple.com/design/#//apple_ref/doc/uid/TP40013289</a:t>
            </a:r>
          </a:p>
        </p:txBody>
      </p:sp>
      <p:sp>
        <p:nvSpPr>
          <p:cNvPr id="4" name="Rectangle 3"/>
          <p:cNvSpPr/>
          <p:nvPr/>
        </p:nvSpPr>
        <p:spPr>
          <a:xfrm>
            <a:off x="6492312" y="3426015"/>
            <a:ext cx="4660250" cy="307777"/>
          </a:xfrm>
          <a:prstGeom prst="rect">
            <a:avLst/>
          </a:prstGeom>
        </p:spPr>
        <p:txBody>
          <a:bodyPr wrap="none">
            <a:spAutoFit/>
          </a:bodyPr>
          <a:lstStyle/>
          <a:p>
            <a:r>
              <a:rPr lang="en-US" dirty="0"/>
              <a:t>https://developer.apple.com/app-store/review/guidelines/</a:t>
            </a:r>
          </a:p>
        </p:txBody>
      </p:sp>
      <p:sp>
        <p:nvSpPr>
          <p:cNvPr id="5" name="Rectangle 4"/>
          <p:cNvSpPr/>
          <p:nvPr/>
        </p:nvSpPr>
        <p:spPr>
          <a:xfrm>
            <a:off x="617255" y="4798424"/>
            <a:ext cx="6288511" cy="307777"/>
          </a:xfrm>
          <a:prstGeom prst="rect">
            <a:avLst/>
          </a:prstGeom>
        </p:spPr>
        <p:txBody>
          <a:bodyPr wrap="square">
            <a:spAutoFit/>
          </a:bodyPr>
          <a:lstStyle/>
          <a:p>
            <a:r>
              <a:rPr lang="en-US" dirty="0"/>
              <a:t>https://developer.apple.com/ios/human-interface-guidelines/overview/themes/</a:t>
            </a:r>
          </a:p>
        </p:txBody>
      </p:sp>
    </p:spTree>
    <p:extLst>
      <p:ext uri="{BB962C8B-B14F-4D97-AF65-F5344CB8AC3E}">
        <p14:creationId xmlns:p14="http://schemas.microsoft.com/office/powerpoint/2010/main" val="2300896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2" name="Rectangle 1"/>
          <p:cNvSpPr/>
          <p:nvPr/>
        </p:nvSpPr>
        <p:spPr>
          <a:xfrm>
            <a:off x="4386202" y="628858"/>
            <a:ext cx="3975768" cy="707886"/>
          </a:xfrm>
          <a:prstGeom prst="rect">
            <a:avLst/>
          </a:prstGeom>
        </p:spPr>
        <p:txBody>
          <a:bodyPr wrap="none">
            <a:spAutoFit/>
          </a:bodyPr>
          <a:lstStyle/>
          <a:p>
            <a:pPr algn="just"/>
            <a:r>
              <a:rPr lang="en-US" sz="4000" dirty="0">
                <a:latin typeface="Times New Roman" panose="02020603050405020304" pitchFamily="18" charset="0"/>
                <a:cs typeface="Times New Roman" panose="02020603050405020304" pitchFamily="18" charset="0"/>
              </a:rPr>
              <a:t>Google Standards </a:t>
            </a:r>
          </a:p>
        </p:txBody>
      </p:sp>
      <p:pic>
        <p:nvPicPr>
          <p:cNvPr id="6"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432" y="2255520"/>
            <a:ext cx="8727857" cy="3599218"/>
          </a:xfrm>
          <a:prstGeom prst="rect">
            <a:avLst/>
          </a:prstGeom>
          <a:noFill/>
          <a:ln>
            <a:noFill/>
          </a:ln>
        </p:spPr>
      </p:pic>
    </p:spTree>
    <p:extLst>
      <p:ext uri="{BB962C8B-B14F-4D97-AF65-F5344CB8AC3E}">
        <p14:creationId xmlns:p14="http://schemas.microsoft.com/office/powerpoint/2010/main" val="192610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0" name="Title 1"/>
          <p:cNvSpPr txBox="1">
            <a:spLocks/>
          </p:cNvSpPr>
          <p:nvPr/>
        </p:nvSpPr>
        <p:spPr>
          <a:xfrm>
            <a:off x="1494859" y="283013"/>
            <a:ext cx="9404723" cy="1400530"/>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lgn="ctr"/>
            <a:r>
              <a:rPr lang="en-US" dirty="0">
                <a:latin typeface="Times New Roman" panose="02020603050405020304" pitchFamily="18" charset="0"/>
                <a:cs typeface="Times New Roman" panose="02020603050405020304" pitchFamily="18" charset="0"/>
              </a:rPr>
              <a:t>Consistency across platform</a:t>
            </a:r>
          </a:p>
        </p:txBody>
      </p:sp>
      <p:sp>
        <p:nvSpPr>
          <p:cNvPr id="11" name="Content Placeholder 2"/>
          <p:cNvSpPr txBox="1">
            <a:spLocks/>
          </p:cNvSpPr>
          <p:nvPr/>
        </p:nvSpPr>
        <p:spPr>
          <a:xfrm>
            <a:off x="218364" y="2052918"/>
            <a:ext cx="11805314" cy="419548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28600" marR="0" lvl="0" indent="-508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marL="0" indent="0">
              <a:buFont typeface="Arial"/>
              <a:buNone/>
            </a:pPr>
            <a:r>
              <a:rPr lang="en-US" dirty="0">
                <a:latin typeface="Times New Roman" panose="02020603050405020304" pitchFamily="18" charset="0"/>
                <a:cs typeface="Times New Roman" panose="02020603050405020304" pitchFamily="18" charset="0"/>
              </a:rPr>
              <a:t>Outlook application on iOS                            Outlook application on Android </a:t>
            </a:r>
          </a:p>
          <a:p>
            <a:pPr marL="0" indent="0">
              <a:buFont typeface="Arial"/>
              <a:buNone/>
            </a:pPr>
            <a:endParaRPr lang="en-US"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3"/>
          <a:stretch>
            <a:fillRect/>
          </a:stretch>
        </p:blipFill>
        <p:spPr>
          <a:xfrm>
            <a:off x="1264822" y="2785512"/>
            <a:ext cx="2249969" cy="3077347"/>
          </a:xfrm>
          <a:prstGeom prst="rect">
            <a:avLst/>
          </a:prstGeom>
        </p:spPr>
      </p:pic>
      <p:pic>
        <p:nvPicPr>
          <p:cNvPr id="13" name="Picture 12"/>
          <p:cNvPicPr>
            <a:picLocks noChangeAspect="1"/>
          </p:cNvPicPr>
          <p:nvPr/>
        </p:nvPicPr>
        <p:blipFill>
          <a:blip r:embed="rId4"/>
          <a:stretch>
            <a:fillRect/>
          </a:stretch>
        </p:blipFill>
        <p:spPr>
          <a:xfrm>
            <a:off x="7947274" y="2714697"/>
            <a:ext cx="2327124" cy="3425441"/>
          </a:xfrm>
          <a:prstGeom prst="rect">
            <a:avLst/>
          </a:prstGeom>
        </p:spPr>
      </p:pic>
    </p:spTree>
    <p:extLst>
      <p:ext uri="{BB962C8B-B14F-4D97-AF65-F5344CB8AC3E}">
        <p14:creationId xmlns:p14="http://schemas.microsoft.com/office/powerpoint/2010/main" val="359642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Заголовок 1"/>
          <p:cNvSpPr txBox="1">
            <a:spLocks/>
          </p:cNvSpPr>
          <p:nvPr/>
        </p:nvSpPr>
        <p:spPr>
          <a:xfrm>
            <a:off x="2688843" y="650226"/>
            <a:ext cx="6644760" cy="706090"/>
          </a:xfrm>
          <a:prstGeom prst="rect">
            <a:avLst/>
          </a:prstGeom>
        </p:spPr>
        <p:txBody>
          <a:bodyPr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401D06"/>
                </a:solidFill>
                <a:latin typeface="Times New Roman" pitchFamily="18" charset="0"/>
                <a:cs typeface="Times New Roman" pitchFamily="18" charset="0"/>
              </a:rPr>
              <a:t>Smoke testing</a:t>
            </a:r>
            <a:endParaRPr lang="uk-UA" sz="4000" dirty="0">
              <a:solidFill>
                <a:srgbClr val="401D06"/>
              </a:solidFill>
              <a:latin typeface="Times New Roman" pitchFamily="18" charset="0"/>
              <a:cs typeface="Times New Roman" pitchFamily="18" charset="0"/>
            </a:endParaRPr>
          </a:p>
        </p:txBody>
      </p:sp>
      <p:sp>
        <p:nvSpPr>
          <p:cNvPr id="6" name="Объект 2"/>
          <p:cNvSpPr txBox="1">
            <a:spLocks/>
          </p:cNvSpPr>
          <p:nvPr/>
        </p:nvSpPr>
        <p:spPr>
          <a:xfrm>
            <a:off x="4341547" y="3328464"/>
            <a:ext cx="7576457" cy="145435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82296" algn="just"/>
            <a:r>
              <a:rPr lang="en-US" sz="2000" dirty="0">
                <a:latin typeface="Times New Roman" pitchFamily="18" charset="0"/>
                <a:cs typeface="Times New Roman" pitchFamily="18" charset="0"/>
              </a:rPr>
              <a:t>      Smoke testing is performed in order to show that the most necessary functionality of the program (which requires the product).</a:t>
            </a:r>
          </a:p>
          <a:p>
            <a:pPr marL="82296" algn="just"/>
            <a:r>
              <a:rPr lang="en-US" sz="2000" dirty="0">
                <a:latin typeface="Times New Roman" pitchFamily="18" charset="0"/>
                <a:cs typeface="Times New Roman" pitchFamily="18" charset="0"/>
              </a:rPr>
              <a:t>      This testing is done by developers or testers.</a:t>
            </a:r>
            <a:endParaRPr lang="uk-UA" sz="2000" dirty="0">
              <a:latin typeface="Times New Roman" pitchFamily="18" charset="0"/>
              <a:cs typeface="Times New Roman" pitchFamily="18" charset="0"/>
            </a:endParaRPr>
          </a:p>
        </p:txBody>
      </p:sp>
      <p:pic>
        <p:nvPicPr>
          <p:cNvPr id="7" name="Picture 2" descr="http://qatestlab.com/assets/software-testing-company-57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52" y="2824818"/>
            <a:ext cx="4000500"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6425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Shape 150"/>
          <p:cNvSpPr txBox="1">
            <a:spLocks noGrp="1"/>
          </p:cNvSpPr>
          <p:nvPr>
            <p:ph idx="1"/>
          </p:nvPr>
        </p:nvSpPr>
        <p:spPr>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p:txBody>
      </p:sp>
      <p:pic>
        <p:nvPicPr>
          <p:cNvPr id="5" name="Content Placeholder 3"/>
          <p:cNvPicPr>
            <a:picLocks noChangeAspect="1"/>
          </p:cNvPicPr>
          <p:nvPr/>
        </p:nvPicPr>
        <p:blipFill>
          <a:blip r:embed="rId3"/>
          <a:stretch>
            <a:fillRect/>
          </a:stretch>
        </p:blipFill>
        <p:spPr>
          <a:xfrm>
            <a:off x="0" y="0"/>
            <a:ext cx="12192000" cy="6257925"/>
          </a:xfrm>
          <a:prstGeom prst="rect">
            <a:avLst/>
          </a:prstGeom>
          <a:noFill/>
          <a:ln>
            <a:noFill/>
          </a:ln>
        </p:spPr>
      </p:pic>
    </p:spTree>
    <p:extLst>
      <p:ext uri="{BB962C8B-B14F-4D97-AF65-F5344CB8AC3E}">
        <p14:creationId xmlns:p14="http://schemas.microsoft.com/office/powerpoint/2010/main" val="2777833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2" name="Rectangle 1"/>
          <p:cNvSpPr/>
          <p:nvPr/>
        </p:nvSpPr>
        <p:spPr>
          <a:xfrm>
            <a:off x="3519023" y="640040"/>
            <a:ext cx="5303055" cy="707886"/>
          </a:xfrm>
          <a:prstGeom prst="rect">
            <a:avLst/>
          </a:prstGeom>
        </p:spPr>
        <p:txBody>
          <a:bodyPr wrap="none">
            <a:spAutoFit/>
          </a:bodyPr>
          <a:lstStyle/>
          <a:p>
            <a:r>
              <a:rPr lang="en-US" sz="4000" dirty="0">
                <a:latin typeface="Times New Roman" panose="02020603050405020304" pitchFamily="18" charset="0"/>
                <a:cs typeface="Times New Roman" panose="02020603050405020304" pitchFamily="18" charset="0"/>
              </a:rPr>
              <a:t>Simulators &amp; Emulators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379" y="2341118"/>
            <a:ext cx="9485194" cy="3835845"/>
          </a:xfrm>
          <a:prstGeom prst="rect">
            <a:avLst/>
          </a:prstGeom>
        </p:spPr>
      </p:pic>
    </p:spTree>
    <p:extLst>
      <p:ext uri="{BB962C8B-B14F-4D97-AF65-F5344CB8AC3E}">
        <p14:creationId xmlns:p14="http://schemas.microsoft.com/office/powerpoint/2010/main" val="845347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3033" y="2673141"/>
            <a:ext cx="6120141" cy="3352202"/>
          </a:xfrm>
          <a:prstGeom prst="rect">
            <a:avLst/>
          </a:prstGeom>
        </p:spPr>
      </p:pic>
      <p:sp>
        <p:nvSpPr>
          <p:cNvPr id="2" name="Rectangle 1"/>
          <p:cNvSpPr/>
          <p:nvPr/>
        </p:nvSpPr>
        <p:spPr>
          <a:xfrm>
            <a:off x="6958341" y="3631962"/>
            <a:ext cx="4737790" cy="738664"/>
          </a:xfrm>
          <a:prstGeom prst="rect">
            <a:avLst/>
          </a:prstGeom>
        </p:spPr>
        <p:txBody>
          <a:bodyPr wrap="square">
            <a:spAutoFit/>
          </a:bodyPr>
          <a:lstStyle/>
          <a:p>
            <a:r>
              <a:rPr lang="en-US" dirty="0"/>
              <a:t>https://developer.apple.com/library/content/documentation/IDEs/Conceptual/iOS_Simulator_Guide/Introduction/Introduction.html</a:t>
            </a:r>
          </a:p>
        </p:txBody>
      </p:sp>
      <p:sp>
        <p:nvSpPr>
          <p:cNvPr id="3" name="Rectangle 2"/>
          <p:cNvSpPr/>
          <p:nvPr/>
        </p:nvSpPr>
        <p:spPr>
          <a:xfrm>
            <a:off x="4108220" y="817396"/>
            <a:ext cx="4105611" cy="707886"/>
          </a:xfrm>
          <a:prstGeom prst="rect">
            <a:avLst/>
          </a:prstGeom>
        </p:spPr>
        <p:txBody>
          <a:bodyPr wrap="none">
            <a:spAutoFit/>
          </a:bodyPr>
          <a:lstStyle/>
          <a:p>
            <a:r>
              <a:rPr lang="en-US" sz="4000" dirty="0">
                <a:latin typeface="Times New Roman" panose="02020603050405020304" pitchFamily="18" charset="0"/>
                <a:cs typeface="Times New Roman" panose="02020603050405020304" pitchFamily="18" charset="0"/>
              </a:rPr>
              <a:t>Simulators on iOS </a:t>
            </a:r>
          </a:p>
        </p:txBody>
      </p:sp>
    </p:spTree>
    <p:extLst>
      <p:ext uri="{BB962C8B-B14F-4D97-AF65-F5344CB8AC3E}">
        <p14:creationId xmlns:p14="http://schemas.microsoft.com/office/powerpoint/2010/main" val="3976679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27" y="2416650"/>
            <a:ext cx="6000750" cy="3390900"/>
          </a:xfrm>
          <a:prstGeom prst="rect">
            <a:avLst/>
          </a:prstGeom>
        </p:spPr>
      </p:pic>
      <p:sp>
        <p:nvSpPr>
          <p:cNvPr id="3" name="Rectangle 2"/>
          <p:cNvSpPr/>
          <p:nvPr/>
        </p:nvSpPr>
        <p:spPr>
          <a:xfrm>
            <a:off x="7575167" y="3108629"/>
            <a:ext cx="2379177" cy="307777"/>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https://www.genymotion.com/</a:t>
            </a:r>
          </a:p>
        </p:txBody>
      </p:sp>
      <p:sp>
        <p:nvSpPr>
          <p:cNvPr id="7" name="Rectangle 6"/>
          <p:cNvSpPr/>
          <p:nvPr/>
        </p:nvSpPr>
        <p:spPr>
          <a:xfrm>
            <a:off x="3819473" y="718658"/>
            <a:ext cx="4774064" cy="707886"/>
          </a:xfrm>
          <a:prstGeom prst="rect">
            <a:avLst/>
          </a:prstGeom>
        </p:spPr>
        <p:txBody>
          <a:bodyPr wrap="none">
            <a:spAutoFit/>
          </a:bodyPr>
          <a:lstStyle/>
          <a:p>
            <a:r>
              <a:rPr lang="en-US" sz="4000" dirty="0">
                <a:latin typeface="Times New Roman" panose="02020603050405020304" pitchFamily="18" charset="0"/>
                <a:cs typeface="Times New Roman" panose="02020603050405020304" pitchFamily="18" charset="0"/>
              </a:rPr>
              <a:t>Emulators on Android</a:t>
            </a:r>
          </a:p>
        </p:txBody>
      </p:sp>
    </p:spTree>
    <p:extLst>
      <p:ext uri="{BB962C8B-B14F-4D97-AF65-F5344CB8AC3E}">
        <p14:creationId xmlns:p14="http://schemas.microsoft.com/office/powerpoint/2010/main" val="3747439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Rectangle 4"/>
          <p:cNvSpPr/>
          <p:nvPr/>
        </p:nvSpPr>
        <p:spPr>
          <a:xfrm>
            <a:off x="4641915" y="915418"/>
            <a:ext cx="3573414"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App publishing process</a:t>
            </a:r>
          </a:p>
        </p:txBody>
      </p:sp>
      <p:sp>
        <p:nvSpPr>
          <p:cNvPr id="2" name="Rectangle 1"/>
          <p:cNvSpPr/>
          <p:nvPr/>
        </p:nvSpPr>
        <p:spPr>
          <a:xfrm>
            <a:off x="337533" y="2423901"/>
            <a:ext cx="11513635" cy="2862322"/>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   Knowledge of the different review guidelines will allow you to better support your team while developing and releasing your app. The review and publishing guidelines of the major mobile app stores can be found on the following Web sites: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Amazon </a:t>
            </a:r>
            <a:r>
              <a:rPr lang="en-US" sz="2000" dirty="0" err="1">
                <a:latin typeface="Times New Roman" panose="02020603050405020304" pitchFamily="18" charset="0"/>
                <a:cs typeface="Times New Roman" panose="02020603050405020304" pitchFamily="18" charset="0"/>
              </a:rPr>
              <a:t>Appstore</a:t>
            </a:r>
            <a:r>
              <a:rPr lang="en-US" sz="2000" dirty="0">
                <a:latin typeface="Times New Roman" panose="02020603050405020304" pitchFamily="18" charset="0"/>
                <a:cs typeface="Times New Roman" panose="02020603050405020304" pitchFamily="18" charset="0"/>
              </a:rPr>
              <a:t> Guidelines (https://developer.amazon.com/help/faq.html)</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Apple App Store Guidelines (https://developer.apple.com/app-store/review/)</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BlackBerry World Guidelines (http://developer.blackberry.com/blackberryworld/vp_checklist.html)</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Google Play store Guidelines (http://developer.android.com/distribute/googleplay/publish/preparing.html)</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Samsung App Store Guidelines (http://developer.samsung.com/distribute/app-submission-guide)</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Windows Phone Store Guidelines (http://msdn.microsoft.com/en-us/library/windows/apps/br230835.aspx)</a:t>
            </a:r>
          </a:p>
        </p:txBody>
      </p:sp>
    </p:spTree>
    <p:extLst>
      <p:ext uri="{BB962C8B-B14F-4D97-AF65-F5344CB8AC3E}">
        <p14:creationId xmlns:p14="http://schemas.microsoft.com/office/powerpoint/2010/main" val="21878592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6119" y="2109787"/>
            <a:ext cx="3656463" cy="3656463"/>
          </a:xfrm>
          <a:prstGeom prst="rect">
            <a:avLst/>
          </a:prstGeom>
        </p:spPr>
      </p:pic>
    </p:spTree>
    <p:extLst>
      <p:ext uri="{BB962C8B-B14F-4D97-AF65-F5344CB8AC3E}">
        <p14:creationId xmlns:p14="http://schemas.microsoft.com/office/powerpoint/2010/main" val="2993490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Заголовок 1"/>
          <p:cNvSpPr txBox="1">
            <a:spLocks/>
          </p:cNvSpPr>
          <p:nvPr/>
        </p:nvSpPr>
        <p:spPr>
          <a:xfrm>
            <a:off x="2259925" y="641470"/>
            <a:ext cx="7668852" cy="1219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401D06"/>
                </a:solidFill>
                <a:latin typeface="Times New Roman" pitchFamily="18" charset="0"/>
                <a:cs typeface="Times New Roman" pitchFamily="18" charset="0"/>
              </a:rPr>
              <a:t>Functionality Testing</a:t>
            </a:r>
            <a:endParaRPr lang="uk-UA" sz="4000" dirty="0">
              <a:solidFill>
                <a:srgbClr val="401D06"/>
              </a:solidFill>
              <a:latin typeface="Times New Roman" pitchFamily="18" charset="0"/>
              <a:cs typeface="Times New Roman" pitchFamily="18" charset="0"/>
            </a:endParaRPr>
          </a:p>
        </p:txBody>
      </p:sp>
      <p:sp>
        <p:nvSpPr>
          <p:cNvPr id="6" name="Объект 2"/>
          <p:cNvSpPr txBox="1">
            <a:spLocks/>
          </p:cNvSpPr>
          <p:nvPr/>
        </p:nvSpPr>
        <p:spPr>
          <a:xfrm>
            <a:off x="4895286" y="3130209"/>
            <a:ext cx="7056784" cy="1046912"/>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2000" dirty="0">
                <a:latin typeface="Times New Roman" pitchFamily="18" charset="0"/>
                <a:cs typeface="Times New Roman" pitchFamily="18" charset="0"/>
              </a:rPr>
              <a:t>    Functionality testing is done to check that the software operates correctly in accordance with design specifications.</a:t>
            </a:r>
            <a:endParaRPr lang="en-US" sz="2000" dirty="0">
              <a:solidFill>
                <a:srgbClr val="FF0000"/>
              </a:solidFill>
              <a:latin typeface="Times New Roman" pitchFamily="18" charset="0"/>
              <a:cs typeface="Times New Roman" pitchFamily="18" charset="0"/>
            </a:endParaRPr>
          </a:p>
        </p:txBody>
      </p:sp>
      <p:pic>
        <p:nvPicPr>
          <p:cNvPr id="7" name="Picture 2" descr="https://testinsane.com/img/custom/Services/Fucntional%20Testing_icon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929" y="2328637"/>
            <a:ext cx="4218530" cy="3696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914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Прямоугольник 1"/>
          <p:cNvSpPr/>
          <p:nvPr/>
        </p:nvSpPr>
        <p:spPr>
          <a:xfrm>
            <a:off x="3017560" y="887113"/>
            <a:ext cx="6768752" cy="523220"/>
          </a:xfrm>
          <a:prstGeom prst="rect">
            <a:avLst/>
          </a:prstGeom>
        </p:spPr>
        <p:txBody>
          <a:bodyPr wrap="square">
            <a:spAutoFit/>
          </a:bodyPr>
          <a:lstStyle/>
          <a:p>
            <a:pPr marL="274320" lvl="1" algn="ctr"/>
            <a:r>
              <a:rPr lang="en-US" sz="2800" dirty="0">
                <a:latin typeface="Times New Roman" pitchFamily="18" charset="0"/>
                <a:ea typeface="Segoe UI Symbol" pitchFamily="34" charset="0"/>
                <a:cs typeface="Times New Roman" pitchFamily="18" charset="0"/>
              </a:rPr>
              <a:t>Should check during testing functionality:</a:t>
            </a:r>
            <a:endParaRPr lang="uk-UA" sz="2800" dirty="0">
              <a:latin typeface="Times New Roman" pitchFamily="18" charset="0"/>
              <a:ea typeface="Segoe UI Symbol" pitchFamily="34" charset="0"/>
              <a:cs typeface="Times New Roman" pitchFamily="18" charset="0"/>
            </a:endParaRPr>
          </a:p>
        </p:txBody>
      </p:sp>
      <p:sp>
        <p:nvSpPr>
          <p:cNvPr id="6" name="Прямоугольник 2"/>
          <p:cNvSpPr/>
          <p:nvPr/>
        </p:nvSpPr>
        <p:spPr>
          <a:xfrm>
            <a:off x="150125" y="2055812"/>
            <a:ext cx="11805314" cy="1323439"/>
          </a:xfrm>
          <a:prstGeom prst="rect">
            <a:avLst/>
          </a:prstGeom>
        </p:spPr>
        <p:txBody>
          <a:bodyPr wrap="square">
            <a:spAutoFit/>
          </a:bodyPr>
          <a:lstStyle/>
          <a:p>
            <a:pPr marL="342900" indent="-342900">
              <a:buFont typeface="Arial" pitchFamily="34" charset="0"/>
              <a:buChar char="•"/>
            </a:pPr>
            <a:r>
              <a:rPr lang="en-US" sz="2000" dirty="0">
                <a:latin typeface="Times New Roman" pitchFamily="18" charset="0"/>
                <a:ea typeface="Segoe UI Symbol" pitchFamily="34" charset="0"/>
                <a:cs typeface="Times New Roman" pitchFamily="18" charset="0"/>
              </a:rPr>
              <a:t>Installation and configuration on the local machine</a:t>
            </a:r>
          </a:p>
          <a:p>
            <a:pPr marL="342900" indent="-342900">
              <a:buFont typeface="Arial" pitchFamily="34" charset="0"/>
              <a:buChar char="•"/>
            </a:pPr>
            <a:r>
              <a:rPr lang="en-US" sz="2000" dirty="0">
                <a:latin typeface="Times New Roman" pitchFamily="18" charset="0"/>
                <a:ea typeface="Segoe UI Symbol" pitchFamily="34" charset="0"/>
                <a:cs typeface="Times New Roman" pitchFamily="18" charset="0"/>
              </a:rPr>
              <a:t>Enter text, including using non-Latin characters or extended.</a:t>
            </a:r>
          </a:p>
          <a:p>
            <a:pPr marL="342900" indent="-342900">
              <a:buFont typeface="Arial" pitchFamily="34" charset="0"/>
              <a:buChar char="•"/>
            </a:pPr>
            <a:r>
              <a:rPr lang="en-US" sz="2000" dirty="0">
                <a:latin typeface="Times New Roman" pitchFamily="18" charset="0"/>
                <a:ea typeface="Segoe UI Symbol" pitchFamily="34" charset="0"/>
                <a:cs typeface="Times New Roman" pitchFamily="18" charset="0"/>
              </a:rPr>
              <a:t>The main functions of the applications that have not been tested during Smoke testing.</a:t>
            </a:r>
          </a:p>
          <a:p>
            <a:pPr marL="342900" indent="-342900">
              <a:buFont typeface="Arial" pitchFamily="34" charset="0"/>
              <a:buChar char="•"/>
            </a:pPr>
            <a:r>
              <a:rPr lang="en-US" sz="2000" dirty="0">
                <a:latin typeface="Times New Roman" pitchFamily="18" charset="0"/>
                <a:ea typeface="Segoe UI Symbol" pitchFamily="34" charset="0"/>
                <a:cs typeface="Times New Roman" pitchFamily="18" charset="0"/>
              </a:rPr>
              <a:t>Exact </a:t>
            </a:r>
            <a:r>
              <a:rPr lang="en-US" sz="2000" dirty="0">
                <a:solidFill>
                  <a:srgbClr val="FF0000"/>
                </a:solidFill>
                <a:latin typeface="Times New Roman" pitchFamily="18" charset="0"/>
                <a:ea typeface="Segoe UI Symbol" pitchFamily="34" charset="0"/>
                <a:cs typeface="Times New Roman" pitchFamily="18" charset="0"/>
              </a:rPr>
              <a:t>hotkey</a:t>
            </a:r>
            <a:r>
              <a:rPr lang="en-US" sz="2000" dirty="0">
                <a:latin typeface="Times New Roman" pitchFamily="18" charset="0"/>
                <a:ea typeface="Segoe UI Symbol" pitchFamily="34" charset="0"/>
                <a:cs typeface="Times New Roman" pitchFamily="18" charset="0"/>
              </a:rPr>
              <a:t> shortcuts without any duplication.</a:t>
            </a:r>
            <a:endParaRPr lang="uk-UA" sz="2000" dirty="0">
              <a:latin typeface="Times New Roman" pitchFamily="18" charset="0"/>
              <a:ea typeface="Segoe UI Symbol" pitchFamily="34" charset="0"/>
              <a:cs typeface="Times New Roman" pitchFamily="18" charset="0"/>
            </a:endParaRPr>
          </a:p>
        </p:txBody>
      </p:sp>
      <p:pic>
        <p:nvPicPr>
          <p:cNvPr id="7" name="Picture 4" descr="http://gschoppe.com/wp-content/uploads/2013/02/unicode.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470" y="4447051"/>
            <a:ext cx="4610100" cy="13945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i-msdn.sec.s-msft.com/dynimg/IC5107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11679" y="3928132"/>
            <a:ext cx="2761220" cy="2231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292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Заголовок 1"/>
          <p:cNvSpPr txBox="1">
            <a:spLocks/>
          </p:cNvSpPr>
          <p:nvPr/>
        </p:nvSpPr>
        <p:spPr>
          <a:xfrm>
            <a:off x="2579719" y="204080"/>
            <a:ext cx="7246052" cy="1143000"/>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solidFill>
                  <a:srgbClr val="401D06"/>
                </a:solidFill>
                <a:latin typeface="Times New Roman" pitchFamily="18" charset="0"/>
                <a:cs typeface="Times New Roman" pitchFamily="18" charset="0"/>
              </a:rPr>
              <a:t>Compatibility testing</a:t>
            </a:r>
            <a:endParaRPr lang="uk-UA" sz="4800" dirty="0">
              <a:solidFill>
                <a:srgbClr val="401D06"/>
              </a:solidFill>
              <a:latin typeface="Times New Roman" pitchFamily="18" charset="0"/>
              <a:cs typeface="Times New Roman" pitchFamily="18" charset="0"/>
            </a:endParaRPr>
          </a:p>
        </p:txBody>
      </p:sp>
      <p:sp>
        <p:nvSpPr>
          <p:cNvPr id="6" name="Объект 2"/>
          <p:cNvSpPr txBox="1">
            <a:spLocks/>
          </p:cNvSpPr>
          <p:nvPr/>
        </p:nvSpPr>
        <p:spPr>
          <a:xfrm>
            <a:off x="7656517" y="3396894"/>
            <a:ext cx="4338509" cy="1219274"/>
          </a:xfrm>
          <a:prstGeom prst="rect">
            <a:avLst/>
          </a:prstGeom>
        </p:spPr>
        <p:txBody>
          <a:bodyPr>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82296" algn="just"/>
            <a:r>
              <a:rPr lang="en-US" sz="2500" dirty="0">
                <a:latin typeface="Times New Roman" pitchFamily="18" charset="0"/>
                <a:cs typeface="Times New Roman" pitchFamily="18" charset="0"/>
              </a:rPr>
              <a:t>    Checks whether the application or software compatible with the hardware, operating system, database or other software systems.</a:t>
            </a:r>
            <a:endParaRPr lang="uk-UA" sz="2500" dirty="0">
              <a:latin typeface="Times New Roman" pitchFamily="18" charset="0"/>
              <a:cs typeface="Times New Roman" pitchFamily="18" charset="0"/>
            </a:endParaRPr>
          </a:p>
        </p:txBody>
      </p:sp>
      <p:pic>
        <p:nvPicPr>
          <p:cNvPr id="7" name="Picture 2" descr="E:\Work\compatibility-test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973" y="2649785"/>
            <a:ext cx="7331968" cy="295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288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5" name="Прямоугольник 1"/>
          <p:cNvSpPr/>
          <p:nvPr/>
        </p:nvSpPr>
        <p:spPr>
          <a:xfrm>
            <a:off x="350290" y="782397"/>
            <a:ext cx="11362243" cy="707886"/>
          </a:xfrm>
          <a:prstGeom prst="rect">
            <a:avLst/>
          </a:prstGeom>
        </p:spPr>
        <p:txBody>
          <a:bodyPr wrap="square">
            <a:spAutoFit/>
          </a:bodyPr>
          <a:lstStyle/>
          <a:p>
            <a:pPr algn="ctr"/>
            <a:r>
              <a:rPr lang="en-US" sz="4000" dirty="0">
                <a:solidFill>
                  <a:srgbClr val="401D06"/>
                </a:solidFill>
                <a:latin typeface="Times New Roman" pitchFamily="18" charset="0"/>
                <a:cs typeface="Times New Roman" pitchFamily="18" charset="0"/>
              </a:rPr>
              <a:t>Usability testing</a:t>
            </a:r>
          </a:p>
        </p:txBody>
      </p:sp>
      <p:sp>
        <p:nvSpPr>
          <p:cNvPr id="6" name="Прямоугольник 2"/>
          <p:cNvSpPr/>
          <p:nvPr/>
        </p:nvSpPr>
        <p:spPr>
          <a:xfrm>
            <a:off x="479466" y="1992973"/>
            <a:ext cx="11325848" cy="400110"/>
          </a:xfrm>
          <a:prstGeom prst="rect">
            <a:avLst/>
          </a:prstGeom>
        </p:spPr>
        <p:txBody>
          <a:bodyPr wrap="square">
            <a:spAutoFit/>
          </a:bodyPr>
          <a:lstStyle/>
          <a:p>
            <a:r>
              <a:rPr lang="en-US" sz="2000" dirty="0">
                <a:latin typeface="Times New Roman" pitchFamily="18" charset="0"/>
                <a:cs typeface="Times New Roman" pitchFamily="18" charset="0"/>
              </a:rPr>
              <a:t>Usability testing - is the testing that is necessary to verify that the user interface is easy to use and understand.</a:t>
            </a:r>
          </a:p>
        </p:txBody>
      </p:sp>
      <p:pic>
        <p:nvPicPr>
          <p:cNvPr id="7" name="Picture 2" descr="http://thebutterflyefex.com/wp-content/uploads/2012/08/slid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465" y="2690577"/>
            <a:ext cx="3804842" cy="33131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Documents and Settings\tkushla\Desktop\temp\usability-2.jpg"/>
          <p:cNvPicPr>
            <a:picLocks noChangeAspect="1" noChangeArrowheads="1"/>
          </p:cNvPicPr>
          <p:nvPr/>
        </p:nvPicPr>
        <p:blipFill>
          <a:blip r:embed="rId4" cstate="print"/>
          <a:srcRect/>
          <a:stretch>
            <a:fillRect/>
          </a:stretch>
        </p:blipFill>
        <p:spPr bwMode="auto">
          <a:xfrm>
            <a:off x="7361923" y="2567876"/>
            <a:ext cx="4350610" cy="3421295"/>
          </a:xfrm>
          <a:prstGeom prst="rect">
            <a:avLst/>
          </a:prstGeom>
          <a:noFill/>
          <a:ln w="9525">
            <a:noFill/>
            <a:miter lim="800000"/>
            <a:headEnd/>
            <a:tailEnd/>
          </a:ln>
        </p:spPr>
      </p:pic>
    </p:spTree>
    <p:extLst>
      <p:ext uri="{BB962C8B-B14F-4D97-AF65-F5344CB8AC3E}">
        <p14:creationId xmlns:p14="http://schemas.microsoft.com/office/powerpoint/2010/main" val="368104348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307</TotalTime>
  <Words>2191</Words>
  <Application>Microsoft Office PowerPoint</Application>
  <PresentationFormat>Widescreen</PresentationFormat>
  <Paragraphs>289</Paragraphs>
  <Slides>55</Slides>
  <Notes>55</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70" baseType="lpstr">
      <vt:lpstr>Batang</vt:lpstr>
      <vt:lpstr>Arial</vt:lpstr>
      <vt:lpstr>Calibri</vt:lpstr>
      <vt:lpstr>Calibri Light</vt:lpstr>
      <vt:lpstr>Constantia</vt:lpstr>
      <vt:lpstr>Georgia</vt:lpstr>
      <vt:lpstr>Gill Sans MT</vt:lpstr>
      <vt:lpstr>Lucida Handwriting</vt:lpstr>
      <vt:lpstr>Papyrus</vt:lpstr>
      <vt:lpstr>Segoe UI</vt:lpstr>
      <vt:lpstr>Times New Roman</vt:lpstr>
      <vt:lpstr>Wingdings</vt:lpstr>
      <vt:lpstr>Wingdings 2</vt:lpstr>
      <vt:lpstr>Retrospect</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User1</dc:creator>
  <cp:lastModifiedBy>Vitalii Vinnik</cp:lastModifiedBy>
  <cp:revision>31</cp:revision>
  <dcterms:modified xsi:type="dcterms:W3CDTF">2022-10-29T08:00:53Z</dcterms:modified>
</cp:coreProperties>
</file>